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3.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Default Extension="tiff" ContentType="image/tiff"/>
  <Override PartName="/ppt/diagrams/data3.xml" ContentType="application/vnd.openxmlformats-officedocument.drawingml.diagramData+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76"/>
  </p:notesMasterIdLst>
  <p:sldIdLst>
    <p:sldId id="339" r:id="rId2"/>
    <p:sldId id="256" r:id="rId3"/>
    <p:sldId id="257" r:id="rId4"/>
    <p:sldId id="260" r:id="rId5"/>
    <p:sldId id="261" r:id="rId6"/>
    <p:sldId id="258" r:id="rId7"/>
    <p:sldId id="263" r:id="rId8"/>
    <p:sldId id="265" r:id="rId9"/>
    <p:sldId id="267" r:id="rId10"/>
    <p:sldId id="268" r:id="rId11"/>
    <p:sldId id="269" r:id="rId12"/>
    <p:sldId id="270" r:id="rId13"/>
    <p:sldId id="272" r:id="rId14"/>
    <p:sldId id="273" r:id="rId15"/>
    <p:sldId id="274" r:id="rId16"/>
    <p:sldId id="275" r:id="rId17"/>
    <p:sldId id="277" r:id="rId18"/>
    <p:sldId id="276" r:id="rId19"/>
    <p:sldId id="278" r:id="rId20"/>
    <p:sldId id="281" r:id="rId21"/>
    <p:sldId id="282" r:id="rId22"/>
    <p:sldId id="283" r:id="rId23"/>
    <p:sldId id="284" r:id="rId24"/>
    <p:sldId id="289" r:id="rId25"/>
    <p:sldId id="285" r:id="rId26"/>
    <p:sldId id="286" r:id="rId27"/>
    <p:sldId id="287"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24" r:id="rId42"/>
    <p:sldId id="303" r:id="rId43"/>
    <p:sldId id="325" r:id="rId44"/>
    <p:sldId id="304" r:id="rId45"/>
    <p:sldId id="326" r:id="rId46"/>
    <p:sldId id="305" r:id="rId47"/>
    <p:sldId id="327" r:id="rId48"/>
    <p:sldId id="328" r:id="rId49"/>
    <p:sldId id="306" r:id="rId50"/>
    <p:sldId id="312" r:id="rId51"/>
    <p:sldId id="313" r:id="rId52"/>
    <p:sldId id="314" r:id="rId53"/>
    <p:sldId id="323" r:id="rId54"/>
    <p:sldId id="307" r:id="rId55"/>
    <p:sldId id="310" r:id="rId56"/>
    <p:sldId id="311" r:id="rId57"/>
    <p:sldId id="309" r:id="rId58"/>
    <p:sldId id="316" r:id="rId59"/>
    <p:sldId id="317" r:id="rId60"/>
    <p:sldId id="318" r:id="rId61"/>
    <p:sldId id="319" r:id="rId62"/>
    <p:sldId id="320" r:id="rId63"/>
    <p:sldId id="321" r:id="rId64"/>
    <p:sldId id="322" r:id="rId65"/>
    <p:sldId id="329" r:id="rId66"/>
    <p:sldId id="330" r:id="rId67"/>
    <p:sldId id="331" r:id="rId68"/>
    <p:sldId id="332" r:id="rId69"/>
    <p:sldId id="333" r:id="rId70"/>
    <p:sldId id="334" r:id="rId71"/>
    <p:sldId id="335" r:id="rId72"/>
    <p:sldId id="336" r:id="rId73"/>
    <p:sldId id="337" r:id="rId74"/>
    <p:sldId id="338"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91" autoAdjust="0"/>
    <p:restoredTop sz="94711" autoAdjust="0"/>
  </p:normalViewPr>
  <p:slideViewPr>
    <p:cSldViewPr>
      <p:cViewPr varScale="1">
        <p:scale>
          <a:sx n="69" d="100"/>
          <a:sy n="69" d="100"/>
        </p:scale>
        <p:origin x="-1416" y="-102"/>
      </p:cViewPr>
      <p:guideLst>
        <p:guide orient="horz" pos="2160"/>
        <p:guide pos="2880"/>
      </p:guideLst>
    </p:cSldViewPr>
  </p:slideViewPr>
  <p:outlineViewPr>
    <p:cViewPr>
      <p:scale>
        <a:sx n="33" d="100"/>
        <a:sy n="33" d="100"/>
      </p:scale>
      <p:origin x="0" y="32106"/>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31D48A-4E84-402D-B3FF-633F46CA9017}" type="doc">
      <dgm:prSet loTypeId="urn:microsoft.com/office/officeart/2005/8/layout/radial2" loCatId="relationship" qsTypeId="urn:microsoft.com/office/officeart/2005/8/quickstyle/3d7" qsCatId="3D" csTypeId="urn:microsoft.com/office/officeart/2005/8/colors/accent2_3" csCatId="accent2" phldr="1"/>
      <dgm:spPr/>
      <dgm:t>
        <a:bodyPr/>
        <a:lstStyle/>
        <a:p>
          <a:endParaRPr lang="en-US"/>
        </a:p>
      </dgm:t>
    </dgm:pt>
    <dgm:pt modelId="{D9710D45-42AE-4982-B7A6-40833BA1F925}">
      <dgm:prSet phldrT="[Text]"/>
      <dgm:spPr/>
      <dgm:t>
        <a:bodyPr/>
        <a:lstStyle/>
        <a:p>
          <a:r>
            <a:rPr lang="en-US" dirty="0" smtClean="0"/>
            <a:t>Frictional Pressure Losses</a:t>
          </a:r>
        </a:p>
        <a:p>
          <a:r>
            <a:rPr lang="en-US" dirty="0" smtClean="0"/>
            <a:t>(over 70 % of Pressure losses)</a:t>
          </a:r>
          <a:endParaRPr lang="en-US" dirty="0"/>
        </a:p>
      </dgm:t>
    </dgm:pt>
    <dgm:pt modelId="{878FC97D-CF6B-44BE-B4B1-F7CF9634DEA1}" type="parTrans" cxnId="{EAEEBBB4-F4CC-450A-A971-1FD7653B75CC}">
      <dgm:prSet/>
      <dgm:spPr/>
      <dgm:t>
        <a:bodyPr/>
        <a:lstStyle/>
        <a:p>
          <a:endParaRPr lang="en-US"/>
        </a:p>
      </dgm:t>
    </dgm:pt>
    <dgm:pt modelId="{71D8E646-ECB4-4A34-A684-B98FD5C9E7B9}" type="sibTrans" cxnId="{EAEEBBB4-F4CC-450A-A971-1FD7653B75CC}">
      <dgm:prSet/>
      <dgm:spPr/>
      <dgm:t>
        <a:bodyPr/>
        <a:lstStyle/>
        <a:p>
          <a:endParaRPr lang="en-US"/>
        </a:p>
      </dgm:t>
    </dgm:pt>
    <dgm:pt modelId="{52FF3747-FE0B-47BA-B636-74D480F508FF}">
      <dgm:prSet phldrT="[Text]"/>
      <dgm:spPr/>
      <dgm:t>
        <a:bodyPr/>
        <a:lstStyle/>
        <a:p>
          <a:r>
            <a:rPr lang="en-US" dirty="0" smtClean="0"/>
            <a:t>Viscosity of the fluid (neglected)</a:t>
          </a:r>
          <a:endParaRPr lang="en-US" dirty="0"/>
        </a:p>
      </dgm:t>
    </dgm:pt>
    <dgm:pt modelId="{BC26A158-357C-4658-90BC-303845280592}" type="parTrans" cxnId="{5349384B-3523-428B-BA99-CFA490183F82}">
      <dgm:prSet/>
      <dgm:spPr/>
      <dgm:t>
        <a:bodyPr/>
        <a:lstStyle/>
        <a:p>
          <a:endParaRPr lang="en-US"/>
        </a:p>
      </dgm:t>
    </dgm:pt>
    <dgm:pt modelId="{EBCE6DD8-C9DD-40C3-A0A6-3F6E6A301479}" type="sibTrans" cxnId="{5349384B-3523-428B-BA99-CFA490183F82}">
      <dgm:prSet/>
      <dgm:spPr/>
      <dgm:t>
        <a:bodyPr/>
        <a:lstStyle/>
        <a:p>
          <a:endParaRPr lang="en-US"/>
        </a:p>
      </dgm:t>
    </dgm:pt>
    <dgm:pt modelId="{07DE6A7E-B22B-4F72-83EF-AB045D3AED04}">
      <dgm:prSet phldrT="[Text]"/>
      <dgm:spPr/>
      <dgm:t>
        <a:bodyPr/>
        <a:lstStyle/>
        <a:p>
          <a:r>
            <a:rPr lang="en-US" dirty="0" smtClean="0"/>
            <a:t>Friction between the fluid and the pipe</a:t>
          </a:r>
          <a:endParaRPr lang="en-US" dirty="0"/>
        </a:p>
      </dgm:t>
    </dgm:pt>
    <dgm:pt modelId="{030D0263-29F7-452F-979C-B15952397F27}" type="parTrans" cxnId="{8697850B-0468-4146-B488-FB2D26C437CA}">
      <dgm:prSet/>
      <dgm:spPr/>
      <dgm:t>
        <a:bodyPr/>
        <a:lstStyle/>
        <a:p>
          <a:endParaRPr lang="en-US"/>
        </a:p>
      </dgm:t>
    </dgm:pt>
    <dgm:pt modelId="{214AE72A-D5EE-41DD-886A-8474B0CBB46B}" type="sibTrans" cxnId="{8697850B-0468-4146-B488-FB2D26C437CA}">
      <dgm:prSet/>
      <dgm:spPr/>
      <dgm:t>
        <a:bodyPr/>
        <a:lstStyle/>
        <a:p>
          <a:endParaRPr lang="en-US"/>
        </a:p>
      </dgm:t>
    </dgm:pt>
    <dgm:pt modelId="{117FE392-5399-4153-AF27-2ABDE2B88618}">
      <dgm:prSet phldrT="[Text]"/>
      <dgm:spPr/>
      <dgm:t>
        <a:bodyPr/>
        <a:lstStyle/>
        <a:p>
          <a:r>
            <a:rPr lang="en-US" dirty="0" smtClean="0"/>
            <a:t>Shock Losses</a:t>
          </a:r>
        </a:p>
        <a:p>
          <a:r>
            <a:rPr lang="en-US" dirty="0" smtClean="0"/>
            <a:t>( 30% of Pressure Losses)</a:t>
          </a:r>
          <a:endParaRPr lang="en-US" dirty="0"/>
        </a:p>
      </dgm:t>
    </dgm:pt>
    <dgm:pt modelId="{B4D2819C-D058-49CA-BE04-419E624B135A}" type="parTrans" cxnId="{0179CEEF-1B80-4B74-BE14-672C31699CE1}">
      <dgm:prSet/>
      <dgm:spPr/>
      <dgm:t>
        <a:bodyPr/>
        <a:lstStyle/>
        <a:p>
          <a:endParaRPr lang="en-US"/>
        </a:p>
      </dgm:t>
    </dgm:pt>
    <dgm:pt modelId="{6C9CF4E1-5800-431E-BB7E-160A0FBFDC8D}" type="sibTrans" cxnId="{0179CEEF-1B80-4B74-BE14-672C31699CE1}">
      <dgm:prSet/>
      <dgm:spPr/>
      <dgm:t>
        <a:bodyPr/>
        <a:lstStyle/>
        <a:p>
          <a:endParaRPr lang="en-US"/>
        </a:p>
      </dgm:t>
    </dgm:pt>
    <dgm:pt modelId="{F80310B0-F706-4E68-89FF-47774D6B44BA}">
      <dgm:prSet phldrT="[Text]"/>
      <dgm:spPr/>
      <dgm:t>
        <a:bodyPr/>
        <a:lstStyle/>
        <a:p>
          <a:r>
            <a:rPr lang="en-US" dirty="0" smtClean="0"/>
            <a:t>Changes in area and direction of flow</a:t>
          </a:r>
          <a:endParaRPr lang="en-US" dirty="0"/>
        </a:p>
      </dgm:t>
    </dgm:pt>
    <dgm:pt modelId="{66749E53-1769-4DDB-9C32-4F608B98F953}" type="parTrans" cxnId="{7A63DF19-9A9D-4F9E-A7A0-4ED9C1B6685F}">
      <dgm:prSet/>
      <dgm:spPr/>
      <dgm:t>
        <a:bodyPr/>
        <a:lstStyle/>
        <a:p>
          <a:endParaRPr lang="en-US"/>
        </a:p>
      </dgm:t>
    </dgm:pt>
    <dgm:pt modelId="{3E200067-292E-419F-A0DB-456A7054CC60}" type="sibTrans" cxnId="{7A63DF19-9A9D-4F9E-A7A0-4ED9C1B6685F}">
      <dgm:prSet/>
      <dgm:spPr/>
      <dgm:t>
        <a:bodyPr/>
        <a:lstStyle/>
        <a:p>
          <a:endParaRPr lang="en-US"/>
        </a:p>
      </dgm:t>
    </dgm:pt>
    <dgm:pt modelId="{213A7F20-9B26-41A0-9DAC-A0CFF1FD2A23}">
      <dgm:prSet phldrT="[Text]"/>
      <dgm:spPr/>
      <dgm:t>
        <a:bodyPr/>
        <a:lstStyle/>
        <a:p>
          <a:r>
            <a:rPr lang="en-US" dirty="0" smtClean="0"/>
            <a:t>Obstructions in the path of flow</a:t>
          </a:r>
          <a:endParaRPr lang="en-US" dirty="0"/>
        </a:p>
      </dgm:t>
    </dgm:pt>
    <dgm:pt modelId="{A921D908-0134-4DD2-93CE-9B8FAC4861D3}" type="parTrans" cxnId="{B9E7B0D5-E918-41C5-A093-6F1E75B15C72}">
      <dgm:prSet/>
      <dgm:spPr/>
      <dgm:t>
        <a:bodyPr/>
        <a:lstStyle/>
        <a:p>
          <a:endParaRPr lang="en-US"/>
        </a:p>
      </dgm:t>
    </dgm:pt>
    <dgm:pt modelId="{4196A758-AE76-458A-A3C9-F609D7C0AE35}" type="sibTrans" cxnId="{B9E7B0D5-E918-41C5-A093-6F1E75B15C72}">
      <dgm:prSet/>
      <dgm:spPr/>
      <dgm:t>
        <a:bodyPr/>
        <a:lstStyle/>
        <a:p>
          <a:endParaRPr lang="en-US"/>
        </a:p>
      </dgm:t>
    </dgm:pt>
    <dgm:pt modelId="{217393DC-5035-4A7B-B1A2-E4AAB5573463}">
      <dgm:prSet phldrT="[Text]"/>
      <dgm:spPr/>
      <dgm:t>
        <a:bodyPr/>
        <a:lstStyle/>
        <a:p>
          <a:endParaRPr lang="en-US" dirty="0"/>
        </a:p>
      </dgm:t>
    </dgm:pt>
    <dgm:pt modelId="{F7BDCC07-210F-4BE3-9304-5ADF9763BD53}" type="parTrans" cxnId="{E798B644-FA5F-4DCC-A7CA-C59E7A6BAECA}">
      <dgm:prSet/>
      <dgm:spPr/>
      <dgm:t>
        <a:bodyPr/>
        <a:lstStyle/>
        <a:p>
          <a:endParaRPr lang="en-US"/>
        </a:p>
      </dgm:t>
    </dgm:pt>
    <dgm:pt modelId="{923BC5BB-D0E9-42D9-A91D-5985BA560A4F}" type="sibTrans" cxnId="{E798B644-FA5F-4DCC-A7CA-C59E7A6BAECA}">
      <dgm:prSet/>
      <dgm:spPr/>
      <dgm:t>
        <a:bodyPr/>
        <a:lstStyle/>
        <a:p>
          <a:endParaRPr lang="en-US"/>
        </a:p>
      </dgm:t>
    </dgm:pt>
    <dgm:pt modelId="{2AE3CCE0-6FB1-49F8-A2B6-FD0E2528EDA3}">
      <dgm:prSet phldrT="[Text]"/>
      <dgm:spPr/>
      <dgm:t>
        <a:bodyPr/>
        <a:lstStyle/>
        <a:p>
          <a:endParaRPr lang="en-US" dirty="0"/>
        </a:p>
      </dgm:t>
    </dgm:pt>
    <dgm:pt modelId="{A0747906-C23F-4864-8EEE-745A0D221911}" type="parTrans" cxnId="{61DE28BF-726D-4C81-B87A-BC509DEBA1FF}">
      <dgm:prSet/>
      <dgm:spPr/>
      <dgm:t>
        <a:bodyPr/>
        <a:lstStyle/>
        <a:p>
          <a:endParaRPr lang="en-US"/>
        </a:p>
      </dgm:t>
    </dgm:pt>
    <dgm:pt modelId="{80EBE195-3153-4919-A166-070773B201CA}" type="sibTrans" cxnId="{61DE28BF-726D-4C81-B87A-BC509DEBA1FF}">
      <dgm:prSet/>
      <dgm:spPr/>
      <dgm:t>
        <a:bodyPr/>
        <a:lstStyle/>
        <a:p>
          <a:endParaRPr lang="en-US"/>
        </a:p>
      </dgm:t>
    </dgm:pt>
    <dgm:pt modelId="{5957E526-9628-4B15-9BC6-C659416FE46F}" type="pres">
      <dgm:prSet presAssocID="{6331D48A-4E84-402D-B3FF-633F46CA9017}" presName="composite" presStyleCnt="0">
        <dgm:presLayoutVars>
          <dgm:chMax val="5"/>
          <dgm:dir/>
          <dgm:animLvl val="ctr"/>
          <dgm:resizeHandles val="exact"/>
        </dgm:presLayoutVars>
      </dgm:prSet>
      <dgm:spPr/>
      <dgm:t>
        <a:bodyPr/>
        <a:lstStyle/>
        <a:p>
          <a:endParaRPr lang="en-US"/>
        </a:p>
      </dgm:t>
    </dgm:pt>
    <dgm:pt modelId="{57BECD37-ABB5-4CFE-BB47-EC8C598C7794}" type="pres">
      <dgm:prSet presAssocID="{6331D48A-4E84-402D-B3FF-633F46CA9017}" presName="cycle" presStyleCnt="0"/>
      <dgm:spPr/>
    </dgm:pt>
    <dgm:pt modelId="{B9C61B4B-69DE-436C-95AB-BCE5759C21B7}" type="pres">
      <dgm:prSet presAssocID="{6331D48A-4E84-402D-B3FF-633F46CA9017}" presName="centerShape" presStyleCnt="0"/>
      <dgm:spPr/>
    </dgm:pt>
    <dgm:pt modelId="{4C7C5F23-4E67-42D6-8769-C39B4F60020A}" type="pres">
      <dgm:prSet presAssocID="{6331D48A-4E84-402D-B3FF-633F46CA9017}" presName="connSite" presStyleLbl="node1" presStyleIdx="0" presStyleCnt="3"/>
      <dgm:spPr/>
    </dgm:pt>
    <dgm:pt modelId="{E67B3DF4-0FA7-44C7-8815-E741D94BE50E}" type="pres">
      <dgm:prSet presAssocID="{6331D48A-4E84-402D-B3FF-633F46CA9017}" presName="visible" presStyleLbl="node1" presStyleIdx="0" presStyleCnt="3" custLinFactNeighborX="-36" custLinFactNeighborY="-2210"/>
      <dgm:spPr>
        <a:solidFill>
          <a:schemeClr val="accent4">
            <a:lumMod val="75000"/>
          </a:schemeClr>
        </a:solidFill>
      </dgm:spPr>
      <dgm:t>
        <a:bodyPr/>
        <a:lstStyle/>
        <a:p>
          <a:endParaRPr lang="en-US"/>
        </a:p>
      </dgm:t>
    </dgm:pt>
    <dgm:pt modelId="{3F66E61F-5AE6-440F-A5F9-838EE4AA751A}" type="pres">
      <dgm:prSet presAssocID="{878FC97D-CF6B-44BE-B4B1-F7CF9634DEA1}" presName="Name25" presStyleLbl="parChTrans1D1" presStyleIdx="0" presStyleCnt="2"/>
      <dgm:spPr/>
      <dgm:t>
        <a:bodyPr/>
        <a:lstStyle/>
        <a:p>
          <a:endParaRPr lang="en-US"/>
        </a:p>
      </dgm:t>
    </dgm:pt>
    <dgm:pt modelId="{18B438F6-C8E1-49FE-A00B-5EA2E3328424}" type="pres">
      <dgm:prSet presAssocID="{D9710D45-42AE-4982-B7A6-40833BA1F925}" presName="node" presStyleCnt="0"/>
      <dgm:spPr/>
    </dgm:pt>
    <dgm:pt modelId="{09EF7CD6-A20D-4DA7-BCA0-F0E72470BD84}" type="pres">
      <dgm:prSet presAssocID="{D9710D45-42AE-4982-B7A6-40833BA1F925}" presName="parentNode" presStyleLbl="node1" presStyleIdx="1" presStyleCnt="3">
        <dgm:presLayoutVars>
          <dgm:chMax val="1"/>
          <dgm:bulletEnabled val="1"/>
        </dgm:presLayoutVars>
      </dgm:prSet>
      <dgm:spPr/>
      <dgm:t>
        <a:bodyPr/>
        <a:lstStyle/>
        <a:p>
          <a:endParaRPr lang="en-US"/>
        </a:p>
      </dgm:t>
    </dgm:pt>
    <dgm:pt modelId="{DC720C20-69AC-4649-8C18-DB45F824AAB5}" type="pres">
      <dgm:prSet presAssocID="{D9710D45-42AE-4982-B7A6-40833BA1F925}" presName="childNode" presStyleLbl="revTx" presStyleIdx="0" presStyleCnt="2">
        <dgm:presLayoutVars>
          <dgm:bulletEnabled val="1"/>
        </dgm:presLayoutVars>
      </dgm:prSet>
      <dgm:spPr/>
      <dgm:t>
        <a:bodyPr/>
        <a:lstStyle/>
        <a:p>
          <a:endParaRPr lang="en-US"/>
        </a:p>
      </dgm:t>
    </dgm:pt>
    <dgm:pt modelId="{7806AC08-4AEF-4FED-9418-89FA63FF3D42}" type="pres">
      <dgm:prSet presAssocID="{B4D2819C-D058-49CA-BE04-419E624B135A}" presName="Name25" presStyleLbl="parChTrans1D1" presStyleIdx="1" presStyleCnt="2"/>
      <dgm:spPr/>
      <dgm:t>
        <a:bodyPr/>
        <a:lstStyle/>
        <a:p>
          <a:endParaRPr lang="en-US"/>
        </a:p>
      </dgm:t>
    </dgm:pt>
    <dgm:pt modelId="{B920280E-30B0-4493-B040-835988DCADBD}" type="pres">
      <dgm:prSet presAssocID="{117FE392-5399-4153-AF27-2ABDE2B88618}" presName="node" presStyleCnt="0"/>
      <dgm:spPr/>
    </dgm:pt>
    <dgm:pt modelId="{BAE3E873-9732-495E-B455-9D5F413F2CAC}" type="pres">
      <dgm:prSet presAssocID="{117FE392-5399-4153-AF27-2ABDE2B88618}" presName="parentNode" presStyleLbl="node1" presStyleIdx="2" presStyleCnt="3">
        <dgm:presLayoutVars>
          <dgm:chMax val="1"/>
          <dgm:bulletEnabled val="1"/>
        </dgm:presLayoutVars>
      </dgm:prSet>
      <dgm:spPr/>
      <dgm:t>
        <a:bodyPr/>
        <a:lstStyle/>
        <a:p>
          <a:endParaRPr lang="en-US"/>
        </a:p>
      </dgm:t>
    </dgm:pt>
    <dgm:pt modelId="{EA20E0BA-24B3-4B7A-98DB-09ECE44B9F1D}" type="pres">
      <dgm:prSet presAssocID="{117FE392-5399-4153-AF27-2ABDE2B88618}" presName="childNode" presStyleLbl="revTx" presStyleIdx="1" presStyleCnt="2">
        <dgm:presLayoutVars>
          <dgm:bulletEnabled val="1"/>
        </dgm:presLayoutVars>
      </dgm:prSet>
      <dgm:spPr/>
      <dgm:t>
        <a:bodyPr/>
        <a:lstStyle/>
        <a:p>
          <a:endParaRPr lang="en-US"/>
        </a:p>
      </dgm:t>
    </dgm:pt>
  </dgm:ptLst>
  <dgm:cxnLst>
    <dgm:cxn modelId="{AD0B3199-077A-4431-BCBD-552F862745D9}" type="presOf" srcId="{878FC97D-CF6B-44BE-B4B1-F7CF9634DEA1}" destId="{3F66E61F-5AE6-440F-A5F9-838EE4AA751A}" srcOrd="0" destOrd="0" presId="urn:microsoft.com/office/officeart/2005/8/layout/radial2"/>
    <dgm:cxn modelId="{7A63DF19-9A9D-4F9E-A7A0-4ED9C1B6685F}" srcId="{117FE392-5399-4153-AF27-2ABDE2B88618}" destId="{F80310B0-F706-4E68-89FF-47774D6B44BA}" srcOrd="0" destOrd="0" parTransId="{66749E53-1769-4DDB-9C32-4F608B98F953}" sibTransId="{3E200067-292E-419F-A0DB-456A7054CC60}"/>
    <dgm:cxn modelId="{5486A160-4009-4180-834A-5431D4CCC944}" type="presOf" srcId="{D9710D45-42AE-4982-B7A6-40833BA1F925}" destId="{09EF7CD6-A20D-4DA7-BCA0-F0E72470BD84}" srcOrd="0" destOrd="0" presId="urn:microsoft.com/office/officeart/2005/8/layout/radial2"/>
    <dgm:cxn modelId="{8697850B-0468-4146-B488-FB2D26C437CA}" srcId="{D9710D45-42AE-4982-B7A6-40833BA1F925}" destId="{07DE6A7E-B22B-4F72-83EF-AB045D3AED04}" srcOrd="2" destOrd="0" parTransId="{030D0263-29F7-452F-979C-B15952397F27}" sibTransId="{214AE72A-D5EE-41DD-886A-8474B0CBB46B}"/>
    <dgm:cxn modelId="{EB6C8174-805A-4105-B953-7D1FF513CD5D}" type="presOf" srcId="{07DE6A7E-B22B-4F72-83EF-AB045D3AED04}" destId="{DC720C20-69AC-4649-8C18-DB45F824AAB5}" srcOrd="0" destOrd="2" presId="urn:microsoft.com/office/officeart/2005/8/layout/radial2"/>
    <dgm:cxn modelId="{29B032A2-8E6D-456D-B50F-47D7245B6120}" type="presOf" srcId="{117FE392-5399-4153-AF27-2ABDE2B88618}" destId="{BAE3E873-9732-495E-B455-9D5F413F2CAC}" srcOrd="0" destOrd="0" presId="urn:microsoft.com/office/officeart/2005/8/layout/radial2"/>
    <dgm:cxn modelId="{8D477121-1167-4682-8A64-BCD58243E206}" type="presOf" srcId="{213A7F20-9B26-41A0-9DAC-A0CFF1FD2A23}" destId="{EA20E0BA-24B3-4B7A-98DB-09ECE44B9F1D}" srcOrd="0" destOrd="2" presId="urn:microsoft.com/office/officeart/2005/8/layout/radial2"/>
    <dgm:cxn modelId="{0179CEEF-1B80-4B74-BE14-672C31699CE1}" srcId="{6331D48A-4E84-402D-B3FF-633F46CA9017}" destId="{117FE392-5399-4153-AF27-2ABDE2B88618}" srcOrd="1" destOrd="0" parTransId="{B4D2819C-D058-49CA-BE04-419E624B135A}" sibTransId="{6C9CF4E1-5800-431E-BB7E-160A0FBFDC8D}"/>
    <dgm:cxn modelId="{D5FC35A1-AF1C-4A5B-9A0E-C5BF56272112}" type="presOf" srcId="{217393DC-5035-4A7B-B1A2-E4AAB5573463}" destId="{DC720C20-69AC-4649-8C18-DB45F824AAB5}" srcOrd="0" destOrd="1" presId="urn:microsoft.com/office/officeart/2005/8/layout/radial2"/>
    <dgm:cxn modelId="{07C00231-DD02-415D-88D0-3569BA54D3BD}" type="presOf" srcId="{B4D2819C-D058-49CA-BE04-419E624B135A}" destId="{7806AC08-4AEF-4FED-9418-89FA63FF3D42}" srcOrd="0" destOrd="0" presId="urn:microsoft.com/office/officeart/2005/8/layout/radial2"/>
    <dgm:cxn modelId="{61DE28BF-726D-4C81-B87A-BC509DEBA1FF}" srcId="{117FE392-5399-4153-AF27-2ABDE2B88618}" destId="{2AE3CCE0-6FB1-49F8-A2B6-FD0E2528EDA3}" srcOrd="1" destOrd="0" parTransId="{A0747906-C23F-4864-8EEE-745A0D221911}" sibTransId="{80EBE195-3153-4919-A166-070773B201CA}"/>
    <dgm:cxn modelId="{610EA729-5B91-4500-B7CF-B12568C26B0A}" type="presOf" srcId="{2AE3CCE0-6FB1-49F8-A2B6-FD0E2528EDA3}" destId="{EA20E0BA-24B3-4B7A-98DB-09ECE44B9F1D}" srcOrd="0" destOrd="1" presId="urn:microsoft.com/office/officeart/2005/8/layout/radial2"/>
    <dgm:cxn modelId="{B9E7B0D5-E918-41C5-A093-6F1E75B15C72}" srcId="{117FE392-5399-4153-AF27-2ABDE2B88618}" destId="{213A7F20-9B26-41A0-9DAC-A0CFF1FD2A23}" srcOrd="2" destOrd="0" parTransId="{A921D908-0134-4DD2-93CE-9B8FAC4861D3}" sibTransId="{4196A758-AE76-458A-A3C9-F609D7C0AE35}"/>
    <dgm:cxn modelId="{177CB108-FF07-434E-8BEF-463195E7309E}" type="presOf" srcId="{6331D48A-4E84-402D-B3FF-633F46CA9017}" destId="{5957E526-9628-4B15-9BC6-C659416FE46F}" srcOrd="0" destOrd="0" presId="urn:microsoft.com/office/officeart/2005/8/layout/radial2"/>
    <dgm:cxn modelId="{EAEEBBB4-F4CC-450A-A971-1FD7653B75CC}" srcId="{6331D48A-4E84-402D-B3FF-633F46CA9017}" destId="{D9710D45-42AE-4982-B7A6-40833BA1F925}" srcOrd="0" destOrd="0" parTransId="{878FC97D-CF6B-44BE-B4B1-F7CF9634DEA1}" sibTransId="{71D8E646-ECB4-4A34-A684-B98FD5C9E7B9}"/>
    <dgm:cxn modelId="{13C45118-3384-474A-92D9-A8134ABC0042}" type="presOf" srcId="{52FF3747-FE0B-47BA-B636-74D480F508FF}" destId="{DC720C20-69AC-4649-8C18-DB45F824AAB5}" srcOrd="0" destOrd="0" presId="urn:microsoft.com/office/officeart/2005/8/layout/radial2"/>
    <dgm:cxn modelId="{79CAA8A3-6383-4B11-A5BC-FC15CD12AC9C}" type="presOf" srcId="{F80310B0-F706-4E68-89FF-47774D6B44BA}" destId="{EA20E0BA-24B3-4B7A-98DB-09ECE44B9F1D}" srcOrd="0" destOrd="0" presId="urn:microsoft.com/office/officeart/2005/8/layout/radial2"/>
    <dgm:cxn modelId="{E798B644-FA5F-4DCC-A7CA-C59E7A6BAECA}" srcId="{D9710D45-42AE-4982-B7A6-40833BA1F925}" destId="{217393DC-5035-4A7B-B1A2-E4AAB5573463}" srcOrd="1" destOrd="0" parTransId="{F7BDCC07-210F-4BE3-9304-5ADF9763BD53}" sibTransId="{923BC5BB-D0E9-42D9-A91D-5985BA560A4F}"/>
    <dgm:cxn modelId="{5349384B-3523-428B-BA99-CFA490183F82}" srcId="{D9710D45-42AE-4982-B7A6-40833BA1F925}" destId="{52FF3747-FE0B-47BA-B636-74D480F508FF}" srcOrd="0" destOrd="0" parTransId="{BC26A158-357C-4658-90BC-303845280592}" sibTransId="{EBCE6DD8-C9DD-40C3-A0A6-3F6E6A301479}"/>
    <dgm:cxn modelId="{5432BBE3-3746-433E-997B-8471A231EEAD}" type="presParOf" srcId="{5957E526-9628-4B15-9BC6-C659416FE46F}" destId="{57BECD37-ABB5-4CFE-BB47-EC8C598C7794}" srcOrd="0" destOrd="0" presId="urn:microsoft.com/office/officeart/2005/8/layout/radial2"/>
    <dgm:cxn modelId="{8223589D-449E-45EC-9E73-7829673005BD}" type="presParOf" srcId="{57BECD37-ABB5-4CFE-BB47-EC8C598C7794}" destId="{B9C61B4B-69DE-436C-95AB-BCE5759C21B7}" srcOrd="0" destOrd="0" presId="urn:microsoft.com/office/officeart/2005/8/layout/radial2"/>
    <dgm:cxn modelId="{3484251E-772F-4A9F-805A-D504BA575EB1}" type="presParOf" srcId="{B9C61B4B-69DE-436C-95AB-BCE5759C21B7}" destId="{4C7C5F23-4E67-42D6-8769-C39B4F60020A}" srcOrd="0" destOrd="0" presId="urn:microsoft.com/office/officeart/2005/8/layout/radial2"/>
    <dgm:cxn modelId="{E5097011-909A-4D9B-8417-4643BC002F8F}" type="presParOf" srcId="{B9C61B4B-69DE-436C-95AB-BCE5759C21B7}" destId="{E67B3DF4-0FA7-44C7-8815-E741D94BE50E}" srcOrd="1" destOrd="0" presId="urn:microsoft.com/office/officeart/2005/8/layout/radial2"/>
    <dgm:cxn modelId="{C2B1BE27-082D-4D96-84E0-A4FA0C577D6B}" type="presParOf" srcId="{57BECD37-ABB5-4CFE-BB47-EC8C598C7794}" destId="{3F66E61F-5AE6-440F-A5F9-838EE4AA751A}" srcOrd="1" destOrd="0" presId="urn:microsoft.com/office/officeart/2005/8/layout/radial2"/>
    <dgm:cxn modelId="{A307EE03-B7D9-4190-9E3C-F9E104A41042}" type="presParOf" srcId="{57BECD37-ABB5-4CFE-BB47-EC8C598C7794}" destId="{18B438F6-C8E1-49FE-A00B-5EA2E3328424}" srcOrd="2" destOrd="0" presId="urn:microsoft.com/office/officeart/2005/8/layout/radial2"/>
    <dgm:cxn modelId="{36E22FFA-A514-4230-8E98-22ACD0294C5D}" type="presParOf" srcId="{18B438F6-C8E1-49FE-A00B-5EA2E3328424}" destId="{09EF7CD6-A20D-4DA7-BCA0-F0E72470BD84}" srcOrd="0" destOrd="0" presId="urn:microsoft.com/office/officeart/2005/8/layout/radial2"/>
    <dgm:cxn modelId="{196B51BA-B9F6-4956-A7B6-A0D4888540C1}" type="presParOf" srcId="{18B438F6-C8E1-49FE-A00B-5EA2E3328424}" destId="{DC720C20-69AC-4649-8C18-DB45F824AAB5}" srcOrd="1" destOrd="0" presId="urn:microsoft.com/office/officeart/2005/8/layout/radial2"/>
    <dgm:cxn modelId="{0588D215-D610-4D42-A178-C3E910314BF6}" type="presParOf" srcId="{57BECD37-ABB5-4CFE-BB47-EC8C598C7794}" destId="{7806AC08-4AEF-4FED-9418-89FA63FF3D42}" srcOrd="3" destOrd="0" presId="urn:microsoft.com/office/officeart/2005/8/layout/radial2"/>
    <dgm:cxn modelId="{4C9CA2C3-8B45-49B3-B2E8-F8369C28B280}" type="presParOf" srcId="{57BECD37-ABB5-4CFE-BB47-EC8C598C7794}" destId="{B920280E-30B0-4493-B040-835988DCADBD}" srcOrd="4" destOrd="0" presId="urn:microsoft.com/office/officeart/2005/8/layout/radial2"/>
    <dgm:cxn modelId="{917FE2DA-0F5C-4283-B5FA-89AAEB1D6416}" type="presParOf" srcId="{B920280E-30B0-4493-B040-835988DCADBD}" destId="{BAE3E873-9732-495E-B455-9D5F413F2CAC}" srcOrd="0" destOrd="0" presId="urn:microsoft.com/office/officeart/2005/8/layout/radial2"/>
    <dgm:cxn modelId="{E27451E6-3C11-4816-8B67-2EB79465EADB}" type="presParOf" srcId="{B920280E-30B0-4493-B040-835988DCADBD}" destId="{EA20E0BA-24B3-4B7A-98DB-09ECE44B9F1D}" srcOrd="1" destOrd="0" presId="urn:microsoft.com/office/officeart/2005/8/layout/radial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1A71FA-5408-4CA0-84BA-16FED4EF9E96}"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1BEEEEED-433C-4673-9041-9C5B9D266F03}">
      <dgm:prSet phldrT="[Text]"/>
      <dgm:spPr/>
      <dgm:t>
        <a:bodyPr/>
        <a:lstStyle/>
        <a:p>
          <a:r>
            <a:rPr lang="en-US" dirty="0" smtClean="0"/>
            <a:t>Preprocessing</a:t>
          </a:r>
          <a:endParaRPr lang="en-US" dirty="0"/>
        </a:p>
      </dgm:t>
    </dgm:pt>
    <dgm:pt modelId="{8C322A2C-7947-44A1-A6D9-87443B0CB865}" type="parTrans" cxnId="{18E20F5E-4D4E-4ED0-AAD1-F355A1C32558}">
      <dgm:prSet/>
      <dgm:spPr/>
      <dgm:t>
        <a:bodyPr/>
        <a:lstStyle/>
        <a:p>
          <a:endParaRPr lang="en-US"/>
        </a:p>
      </dgm:t>
    </dgm:pt>
    <dgm:pt modelId="{00901D7F-E261-4D3A-BF41-9F939432A84D}" type="sibTrans" cxnId="{18E20F5E-4D4E-4ED0-AAD1-F355A1C32558}">
      <dgm:prSet/>
      <dgm:spPr/>
      <dgm:t>
        <a:bodyPr/>
        <a:lstStyle/>
        <a:p>
          <a:endParaRPr lang="en-US"/>
        </a:p>
      </dgm:t>
    </dgm:pt>
    <dgm:pt modelId="{E9C11685-3762-47AC-BF48-7D2721736892}">
      <dgm:prSet phldrT="[Text]" custT="1"/>
      <dgm:spPr/>
      <dgm:t>
        <a:bodyPr/>
        <a:lstStyle/>
        <a:p>
          <a:r>
            <a:rPr lang="en-US" sz="1600" b="0" u="none" dirty="0" smtClean="0"/>
            <a:t>Definition of the geometry of the region</a:t>
          </a:r>
          <a:endParaRPr lang="en-US" sz="1600" b="0" u="none" dirty="0"/>
        </a:p>
      </dgm:t>
    </dgm:pt>
    <dgm:pt modelId="{849A85EE-768C-42DB-822B-2E4D1FCE1F51}" type="parTrans" cxnId="{9966553C-32EE-4160-93E5-FC495633B346}">
      <dgm:prSet/>
      <dgm:spPr/>
      <dgm:t>
        <a:bodyPr/>
        <a:lstStyle/>
        <a:p>
          <a:endParaRPr lang="en-US"/>
        </a:p>
      </dgm:t>
    </dgm:pt>
    <dgm:pt modelId="{4506E84C-C3DB-4935-9710-B8D610AE1A30}" type="sibTrans" cxnId="{9966553C-32EE-4160-93E5-FC495633B346}">
      <dgm:prSet/>
      <dgm:spPr/>
      <dgm:t>
        <a:bodyPr/>
        <a:lstStyle/>
        <a:p>
          <a:endParaRPr lang="en-US"/>
        </a:p>
      </dgm:t>
    </dgm:pt>
    <dgm:pt modelId="{7C31383C-DB47-4FB4-9B93-11292562F2A3}">
      <dgm:prSet phldrT="[Text]"/>
      <dgm:spPr/>
      <dgm:t>
        <a:bodyPr/>
        <a:lstStyle/>
        <a:p>
          <a:r>
            <a:rPr lang="en-US" u="none" dirty="0" smtClean="0"/>
            <a:t>Definition of fluid properties</a:t>
          </a:r>
          <a:endParaRPr lang="en-US" u="none" dirty="0"/>
        </a:p>
      </dgm:t>
    </dgm:pt>
    <dgm:pt modelId="{0EB3F3CB-7E73-4EC7-B6D0-D8BA4D9E62DA}" type="parTrans" cxnId="{0EAFDAD1-7A13-476F-BB69-FD77CBE5658C}">
      <dgm:prSet/>
      <dgm:spPr/>
      <dgm:t>
        <a:bodyPr/>
        <a:lstStyle/>
        <a:p>
          <a:endParaRPr lang="en-US"/>
        </a:p>
      </dgm:t>
    </dgm:pt>
    <dgm:pt modelId="{D551285E-7576-4CAB-ACCB-3DFFE711D43E}" type="sibTrans" cxnId="{0EAFDAD1-7A13-476F-BB69-FD77CBE5658C}">
      <dgm:prSet/>
      <dgm:spPr/>
      <dgm:t>
        <a:bodyPr/>
        <a:lstStyle/>
        <a:p>
          <a:endParaRPr lang="en-US"/>
        </a:p>
      </dgm:t>
    </dgm:pt>
    <dgm:pt modelId="{448F6C64-3FA7-4BDE-B3FC-C5ACE7582D9C}">
      <dgm:prSet phldrT="[Text]"/>
      <dgm:spPr/>
      <dgm:t>
        <a:bodyPr/>
        <a:lstStyle/>
        <a:p>
          <a:r>
            <a:rPr lang="en-US" dirty="0" smtClean="0"/>
            <a:t>Solver</a:t>
          </a:r>
          <a:endParaRPr lang="en-US" dirty="0"/>
        </a:p>
      </dgm:t>
    </dgm:pt>
    <dgm:pt modelId="{152D16C5-91AB-400D-BFEB-F5AD3A64D08A}" type="parTrans" cxnId="{D74D05C2-9080-426B-ACC7-18A41B4E941E}">
      <dgm:prSet/>
      <dgm:spPr/>
      <dgm:t>
        <a:bodyPr/>
        <a:lstStyle/>
        <a:p>
          <a:endParaRPr lang="en-US"/>
        </a:p>
      </dgm:t>
    </dgm:pt>
    <dgm:pt modelId="{531A95C7-277B-4EA0-9242-B0064CDEE802}" type="sibTrans" cxnId="{D74D05C2-9080-426B-ACC7-18A41B4E941E}">
      <dgm:prSet/>
      <dgm:spPr/>
      <dgm:t>
        <a:bodyPr/>
        <a:lstStyle/>
        <a:p>
          <a:endParaRPr lang="en-US"/>
        </a:p>
      </dgm:t>
    </dgm:pt>
    <dgm:pt modelId="{F143C34D-8970-4579-B193-8F799CC5DEA1}">
      <dgm:prSet phldrT="[Text]"/>
      <dgm:spPr/>
      <dgm:t>
        <a:bodyPr/>
        <a:lstStyle/>
        <a:p>
          <a:r>
            <a:rPr lang="en-US" dirty="0" smtClean="0"/>
            <a:t>Approximation of unknown flow variables</a:t>
          </a:r>
          <a:endParaRPr lang="en-US" dirty="0"/>
        </a:p>
      </dgm:t>
    </dgm:pt>
    <dgm:pt modelId="{1E3FB0A6-E79B-4E5A-B62F-A729AB37AD4C}" type="parTrans" cxnId="{F6AE56D1-D1A8-4F56-8874-BBC70D2A8ECE}">
      <dgm:prSet/>
      <dgm:spPr/>
      <dgm:t>
        <a:bodyPr/>
        <a:lstStyle/>
        <a:p>
          <a:endParaRPr lang="en-US"/>
        </a:p>
      </dgm:t>
    </dgm:pt>
    <dgm:pt modelId="{86E91601-8FAC-48E2-AA61-D9C139EF3B3A}" type="sibTrans" cxnId="{F6AE56D1-D1A8-4F56-8874-BBC70D2A8ECE}">
      <dgm:prSet/>
      <dgm:spPr/>
      <dgm:t>
        <a:bodyPr/>
        <a:lstStyle/>
        <a:p>
          <a:endParaRPr lang="en-US"/>
        </a:p>
      </dgm:t>
    </dgm:pt>
    <dgm:pt modelId="{82C6DF3D-B62F-443F-97AB-8168FE4F064C}">
      <dgm:prSet phldrT="[Text]"/>
      <dgm:spPr/>
      <dgm:t>
        <a:bodyPr/>
        <a:lstStyle/>
        <a:p>
          <a:r>
            <a:rPr lang="en-US" dirty="0" smtClean="0"/>
            <a:t>Discretization</a:t>
          </a:r>
          <a:endParaRPr lang="en-US" dirty="0"/>
        </a:p>
      </dgm:t>
    </dgm:pt>
    <dgm:pt modelId="{9E30E894-BD2A-4476-9B59-19D8453D9472}" type="parTrans" cxnId="{527E2ECD-EEF5-49B2-8B63-B890A7A01AE9}">
      <dgm:prSet/>
      <dgm:spPr/>
      <dgm:t>
        <a:bodyPr/>
        <a:lstStyle/>
        <a:p>
          <a:endParaRPr lang="en-US"/>
        </a:p>
      </dgm:t>
    </dgm:pt>
    <dgm:pt modelId="{1289AF1D-F784-4C58-81BB-2EF0DA44F82D}" type="sibTrans" cxnId="{527E2ECD-EEF5-49B2-8B63-B890A7A01AE9}">
      <dgm:prSet/>
      <dgm:spPr/>
      <dgm:t>
        <a:bodyPr/>
        <a:lstStyle/>
        <a:p>
          <a:endParaRPr lang="en-US"/>
        </a:p>
      </dgm:t>
    </dgm:pt>
    <dgm:pt modelId="{85F364E2-665D-471F-A5A1-82C1B1B7B0EF}">
      <dgm:prSet phldrT="[Text]"/>
      <dgm:spPr/>
      <dgm:t>
        <a:bodyPr/>
        <a:lstStyle/>
        <a:p>
          <a:r>
            <a:rPr lang="en-US" b="0" dirty="0" smtClean="0"/>
            <a:t>Post-processing</a:t>
          </a:r>
          <a:endParaRPr lang="en-US" b="0" dirty="0"/>
        </a:p>
      </dgm:t>
    </dgm:pt>
    <dgm:pt modelId="{F77495F1-8A38-463D-97D7-FCEFB3CEE089}" type="parTrans" cxnId="{2E067FCF-BCFC-46C0-B60E-6ADCE5EE1CC2}">
      <dgm:prSet/>
      <dgm:spPr/>
      <dgm:t>
        <a:bodyPr/>
        <a:lstStyle/>
        <a:p>
          <a:endParaRPr lang="en-US"/>
        </a:p>
      </dgm:t>
    </dgm:pt>
    <dgm:pt modelId="{1B7534CC-9731-495C-B2DE-CA1B5B71F5AE}" type="sibTrans" cxnId="{2E067FCF-BCFC-46C0-B60E-6ADCE5EE1CC2}">
      <dgm:prSet/>
      <dgm:spPr/>
      <dgm:t>
        <a:bodyPr/>
        <a:lstStyle/>
        <a:p>
          <a:endParaRPr lang="en-US"/>
        </a:p>
      </dgm:t>
    </dgm:pt>
    <dgm:pt modelId="{8D2C4B55-E857-41A0-A7A5-5336B8C7ABC7}">
      <dgm:prSet phldrT="[Text]"/>
      <dgm:spPr/>
      <dgm:t>
        <a:bodyPr/>
        <a:lstStyle/>
        <a:p>
          <a:r>
            <a:rPr lang="en-US" dirty="0" smtClean="0"/>
            <a:t>Vector plots</a:t>
          </a:r>
          <a:endParaRPr lang="en-US" dirty="0"/>
        </a:p>
      </dgm:t>
    </dgm:pt>
    <dgm:pt modelId="{7BC2007E-A954-44CA-84FD-AFDEFDA776C8}" type="parTrans" cxnId="{E4653219-8996-4D02-9F47-32B6D09B5BC4}">
      <dgm:prSet/>
      <dgm:spPr/>
      <dgm:t>
        <a:bodyPr/>
        <a:lstStyle/>
        <a:p>
          <a:endParaRPr lang="en-US"/>
        </a:p>
      </dgm:t>
    </dgm:pt>
    <dgm:pt modelId="{76E18441-9018-415C-8B83-2097D22EC7A8}" type="sibTrans" cxnId="{E4653219-8996-4D02-9F47-32B6D09B5BC4}">
      <dgm:prSet/>
      <dgm:spPr/>
      <dgm:t>
        <a:bodyPr/>
        <a:lstStyle/>
        <a:p>
          <a:endParaRPr lang="en-US"/>
        </a:p>
      </dgm:t>
    </dgm:pt>
    <dgm:pt modelId="{956D4A36-4C6C-4DA0-B584-0B2EEDC2ADC1}">
      <dgm:prSet phldrT="[Text]"/>
      <dgm:spPr/>
      <dgm:t>
        <a:bodyPr/>
        <a:lstStyle/>
        <a:p>
          <a:r>
            <a:rPr lang="en-US" dirty="0" smtClean="0"/>
            <a:t>Line &amp; shaded contour plots</a:t>
          </a:r>
          <a:endParaRPr lang="en-US" dirty="0"/>
        </a:p>
      </dgm:t>
    </dgm:pt>
    <dgm:pt modelId="{ADCC2965-7689-4D41-ABA8-0166B2EEA6B8}" type="parTrans" cxnId="{D2EC2471-01EF-4026-BBBA-1C29274C251A}">
      <dgm:prSet/>
      <dgm:spPr/>
      <dgm:t>
        <a:bodyPr/>
        <a:lstStyle/>
        <a:p>
          <a:endParaRPr lang="en-US"/>
        </a:p>
      </dgm:t>
    </dgm:pt>
    <dgm:pt modelId="{1B2D5E02-E10B-4DDF-B4FF-36C7B3DC13EB}" type="sibTrans" cxnId="{D2EC2471-01EF-4026-BBBA-1C29274C251A}">
      <dgm:prSet/>
      <dgm:spPr/>
      <dgm:t>
        <a:bodyPr/>
        <a:lstStyle/>
        <a:p>
          <a:endParaRPr lang="en-US"/>
        </a:p>
      </dgm:t>
    </dgm:pt>
    <dgm:pt modelId="{6A187509-90EC-430B-AFD2-E64EBAD1CA6A}">
      <dgm:prSet/>
      <dgm:spPr/>
      <dgm:t>
        <a:bodyPr/>
        <a:lstStyle/>
        <a:p>
          <a:r>
            <a:rPr lang="en-US" smtClean="0"/>
            <a:t>2D &amp; 3D surface plots </a:t>
          </a:r>
          <a:endParaRPr lang="en-US"/>
        </a:p>
      </dgm:t>
    </dgm:pt>
    <dgm:pt modelId="{3A4F3AD5-CCE1-48F4-8990-9A7071DFBAB5}" type="parTrans" cxnId="{6AB34767-0533-428A-B739-260E78117894}">
      <dgm:prSet/>
      <dgm:spPr/>
      <dgm:t>
        <a:bodyPr/>
        <a:lstStyle/>
        <a:p>
          <a:endParaRPr lang="en-US"/>
        </a:p>
      </dgm:t>
    </dgm:pt>
    <dgm:pt modelId="{08FCCE2A-CCFA-4F2C-A6BD-3747E8C35C3A}" type="sibTrans" cxnId="{6AB34767-0533-428A-B739-260E78117894}">
      <dgm:prSet/>
      <dgm:spPr/>
      <dgm:t>
        <a:bodyPr/>
        <a:lstStyle/>
        <a:p>
          <a:endParaRPr lang="en-US"/>
        </a:p>
      </dgm:t>
    </dgm:pt>
    <dgm:pt modelId="{B17DEA71-622E-47EA-97D5-505112689E4D}" type="pres">
      <dgm:prSet presAssocID="{441A71FA-5408-4CA0-84BA-16FED4EF9E96}" presName="Name0" presStyleCnt="0">
        <dgm:presLayoutVars>
          <dgm:dir/>
          <dgm:animLvl val="lvl"/>
          <dgm:resizeHandles val="exact"/>
        </dgm:presLayoutVars>
      </dgm:prSet>
      <dgm:spPr/>
      <dgm:t>
        <a:bodyPr/>
        <a:lstStyle/>
        <a:p>
          <a:endParaRPr lang="en-US"/>
        </a:p>
      </dgm:t>
    </dgm:pt>
    <dgm:pt modelId="{06380A0B-87EA-48A9-B71E-367F9031D6C8}" type="pres">
      <dgm:prSet presAssocID="{85F364E2-665D-471F-A5A1-82C1B1B7B0EF}" presName="boxAndChildren" presStyleCnt="0"/>
      <dgm:spPr/>
    </dgm:pt>
    <dgm:pt modelId="{69186433-C7C4-46FA-8D92-EB0400C705A2}" type="pres">
      <dgm:prSet presAssocID="{85F364E2-665D-471F-A5A1-82C1B1B7B0EF}" presName="parentTextBox" presStyleLbl="node1" presStyleIdx="0" presStyleCnt="3"/>
      <dgm:spPr/>
      <dgm:t>
        <a:bodyPr/>
        <a:lstStyle/>
        <a:p>
          <a:endParaRPr lang="en-US"/>
        </a:p>
      </dgm:t>
    </dgm:pt>
    <dgm:pt modelId="{74694D9B-56B0-4052-82BF-D845DF2D215F}" type="pres">
      <dgm:prSet presAssocID="{85F364E2-665D-471F-A5A1-82C1B1B7B0EF}" presName="entireBox" presStyleLbl="node1" presStyleIdx="0" presStyleCnt="3" custLinFactNeighborX="-926" custLinFactNeighborY="6669"/>
      <dgm:spPr/>
      <dgm:t>
        <a:bodyPr/>
        <a:lstStyle/>
        <a:p>
          <a:endParaRPr lang="en-US"/>
        </a:p>
      </dgm:t>
    </dgm:pt>
    <dgm:pt modelId="{4868FF67-0D5D-409D-B906-9F7E1F639532}" type="pres">
      <dgm:prSet presAssocID="{85F364E2-665D-471F-A5A1-82C1B1B7B0EF}" presName="descendantBox" presStyleCnt="0"/>
      <dgm:spPr/>
    </dgm:pt>
    <dgm:pt modelId="{5CD03842-ACD9-470E-87B7-B43600EEFF33}" type="pres">
      <dgm:prSet presAssocID="{8D2C4B55-E857-41A0-A7A5-5336B8C7ABC7}" presName="childTextBox" presStyleLbl="fgAccFollowNode1" presStyleIdx="0" presStyleCnt="7">
        <dgm:presLayoutVars>
          <dgm:bulletEnabled val="1"/>
        </dgm:presLayoutVars>
      </dgm:prSet>
      <dgm:spPr/>
      <dgm:t>
        <a:bodyPr/>
        <a:lstStyle/>
        <a:p>
          <a:endParaRPr lang="en-US"/>
        </a:p>
      </dgm:t>
    </dgm:pt>
    <dgm:pt modelId="{6869AF6B-626E-4BFB-AABA-4773EA1ADB5D}" type="pres">
      <dgm:prSet presAssocID="{956D4A36-4C6C-4DA0-B584-0B2EEDC2ADC1}" presName="childTextBox" presStyleLbl="fgAccFollowNode1" presStyleIdx="1" presStyleCnt="7" custScaleX="172704">
        <dgm:presLayoutVars>
          <dgm:bulletEnabled val="1"/>
        </dgm:presLayoutVars>
      </dgm:prSet>
      <dgm:spPr/>
      <dgm:t>
        <a:bodyPr/>
        <a:lstStyle/>
        <a:p>
          <a:endParaRPr lang="en-US"/>
        </a:p>
      </dgm:t>
    </dgm:pt>
    <dgm:pt modelId="{D848512B-6B84-4111-91D4-FE6A21611869}" type="pres">
      <dgm:prSet presAssocID="{6A187509-90EC-430B-AFD2-E64EBAD1CA6A}" presName="childTextBox" presStyleLbl="fgAccFollowNode1" presStyleIdx="2" presStyleCnt="7">
        <dgm:presLayoutVars>
          <dgm:bulletEnabled val="1"/>
        </dgm:presLayoutVars>
      </dgm:prSet>
      <dgm:spPr/>
      <dgm:t>
        <a:bodyPr/>
        <a:lstStyle/>
        <a:p>
          <a:endParaRPr lang="en-US"/>
        </a:p>
      </dgm:t>
    </dgm:pt>
    <dgm:pt modelId="{3A283B60-9F4B-49CB-8971-3DF58AAC3656}" type="pres">
      <dgm:prSet presAssocID="{531A95C7-277B-4EA0-9242-B0064CDEE802}" presName="sp" presStyleCnt="0"/>
      <dgm:spPr/>
    </dgm:pt>
    <dgm:pt modelId="{6391C07D-8264-473F-A324-747275826F41}" type="pres">
      <dgm:prSet presAssocID="{448F6C64-3FA7-4BDE-B3FC-C5ACE7582D9C}" presName="arrowAndChildren" presStyleCnt="0"/>
      <dgm:spPr/>
    </dgm:pt>
    <dgm:pt modelId="{0EC64B21-287A-4892-B7B5-C9BA5CE430EF}" type="pres">
      <dgm:prSet presAssocID="{448F6C64-3FA7-4BDE-B3FC-C5ACE7582D9C}" presName="parentTextArrow" presStyleLbl="node1" presStyleIdx="0" presStyleCnt="3"/>
      <dgm:spPr/>
      <dgm:t>
        <a:bodyPr/>
        <a:lstStyle/>
        <a:p>
          <a:endParaRPr lang="en-US"/>
        </a:p>
      </dgm:t>
    </dgm:pt>
    <dgm:pt modelId="{061AFB26-C667-4B33-9731-3FC74DFB598E}" type="pres">
      <dgm:prSet presAssocID="{448F6C64-3FA7-4BDE-B3FC-C5ACE7582D9C}" presName="arrow" presStyleLbl="node1" presStyleIdx="1" presStyleCnt="3"/>
      <dgm:spPr/>
      <dgm:t>
        <a:bodyPr/>
        <a:lstStyle/>
        <a:p>
          <a:endParaRPr lang="en-US"/>
        </a:p>
      </dgm:t>
    </dgm:pt>
    <dgm:pt modelId="{96E3EA26-941E-4967-9637-36FA99214103}" type="pres">
      <dgm:prSet presAssocID="{448F6C64-3FA7-4BDE-B3FC-C5ACE7582D9C}" presName="descendantArrow" presStyleCnt="0"/>
      <dgm:spPr/>
    </dgm:pt>
    <dgm:pt modelId="{F7F98AF5-2C21-442A-A5AB-F2BE2A9B5408}" type="pres">
      <dgm:prSet presAssocID="{F143C34D-8970-4579-B193-8F799CC5DEA1}" presName="childTextArrow" presStyleLbl="fgAccFollowNode1" presStyleIdx="3" presStyleCnt="7">
        <dgm:presLayoutVars>
          <dgm:bulletEnabled val="1"/>
        </dgm:presLayoutVars>
      </dgm:prSet>
      <dgm:spPr/>
      <dgm:t>
        <a:bodyPr/>
        <a:lstStyle/>
        <a:p>
          <a:endParaRPr lang="en-US"/>
        </a:p>
      </dgm:t>
    </dgm:pt>
    <dgm:pt modelId="{7559B63F-3A4C-4321-8319-44C977D23771}" type="pres">
      <dgm:prSet presAssocID="{82C6DF3D-B62F-443F-97AB-8168FE4F064C}" presName="childTextArrow" presStyleLbl="fgAccFollowNode1" presStyleIdx="4" presStyleCnt="7">
        <dgm:presLayoutVars>
          <dgm:bulletEnabled val="1"/>
        </dgm:presLayoutVars>
      </dgm:prSet>
      <dgm:spPr/>
      <dgm:t>
        <a:bodyPr/>
        <a:lstStyle/>
        <a:p>
          <a:endParaRPr lang="en-US"/>
        </a:p>
      </dgm:t>
    </dgm:pt>
    <dgm:pt modelId="{7F7C2B25-0490-43CE-85C1-714C1A85DDF7}" type="pres">
      <dgm:prSet presAssocID="{00901D7F-E261-4D3A-BF41-9F939432A84D}" presName="sp" presStyleCnt="0"/>
      <dgm:spPr/>
    </dgm:pt>
    <dgm:pt modelId="{43E27E26-940F-457A-963E-02DD11E0C50D}" type="pres">
      <dgm:prSet presAssocID="{1BEEEEED-433C-4673-9041-9C5B9D266F03}" presName="arrowAndChildren" presStyleCnt="0"/>
      <dgm:spPr/>
    </dgm:pt>
    <dgm:pt modelId="{0BD5E0B3-F3DF-4ED1-9E5C-6B91B97374D7}" type="pres">
      <dgm:prSet presAssocID="{1BEEEEED-433C-4673-9041-9C5B9D266F03}" presName="parentTextArrow" presStyleLbl="node1" presStyleIdx="1" presStyleCnt="3"/>
      <dgm:spPr/>
      <dgm:t>
        <a:bodyPr/>
        <a:lstStyle/>
        <a:p>
          <a:endParaRPr lang="en-US"/>
        </a:p>
      </dgm:t>
    </dgm:pt>
    <dgm:pt modelId="{9336A82C-8A98-40FD-8E99-70E6CD5644EA}" type="pres">
      <dgm:prSet presAssocID="{1BEEEEED-433C-4673-9041-9C5B9D266F03}" presName="arrow" presStyleLbl="node1" presStyleIdx="2" presStyleCnt="3" custLinFactNeighborY="-46"/>
      <dgm:spPr/>
      <dgm:t>
        <a:bodyPr/>
        <a:lstStyle/>
        <a:p>
          <a:endParaRPr lang="en-US"/>
        </a:p>
      </dgm:t>
    </dgm:pt>
    <dgm:pt modelId="{1D7B3360-2C49-4FF7-857A-04CB5674DDF9}" type="pres">
      <dgm:prSet presAssocID="{1BEEEEED-433C-4673-9041-9C5B9D266F03}" presName="descendantArrow" presStyleCnt="0"/>
      <dgm:spPr/>
    </dgm:pt>
    <dgm:pt modelId="{54716D9B-AC55-48DF-B0E6-D76440B3C1B4}" type="pres">
      <dgm:prSet presAssocID="{E9C11685-3762-47AC-BF48-7D2721736892}" presName="childTextArrow" presStyleLbl="fgAccFollowNode1" presStyleIdx="5" presStyleCnt="7">
        <dgm:presLayoutVars>
          <dgm:bulletEnabled val="1"/>
        </dgm:presLayoutVars>
      </dgm:prSet>
      <dgm:spPr/>
      <dgm:t>
        <a:bodyPr/>
        <a:lstStyle/>
        <a:p>
          <a:endParaRPr lang="en-US"/>
        </a:p>
      </dgm:t>
    </dgm:pt>
    <dgm:pt modelId="{4EA06509-FD91-4D51-B052-B47F801E3FB3}" type="pres">
      <dgm:prSet presAssocID="{7C31383C-DB47-4FB4-9B93-11292562F2A3}" presName="childTextArrow" presStyleLbl="fgAccFollowNode1" presStyleIdx="6" presStyleCnt="7">
        <dgm:presLayoutVars>
          <dgm:bulletEnabled val="1"/>
        </dgm:presLayoutVars>
      </dgm:prSet>
      <dgm:spPr/>
      <dgm:t>
        <a:bodyPr/>
        <a:lstStyle/>
        <a:p>
          <a:endParaRPr lang="en-US"/>
        </a:p>
      </dgm:t>
    </dgm:pt>
  </dgm:ptLst>
  <dgm:cxnLst>
    <dgm:cxn modelId="{58F821EB-D49D-4DBD-82B1-45D91D263583}" type="presOf" srcId="{85F364E2-665D-471F-A5A1-82C1B1B7B0EF}" destId="{69186433-C7C4-46FA-8D92-EB0400C705A2}" srcOrd="0" destOrd="0" presId="urn:microsoft.com/office/officeart/2005/8/layout/process4"/>
    <dgm:cxn modelId="{1D0CD49A-FE7C-4C8A-BD2C-DE67A4FCB89F}" type="presOf" srcId="{956D4A36-4C6C-4DA0-B584-0B2EEDC2ADC1}" destId="{6869AF6B-626E-4BFB-AABA-4773EA1ADB5D}" srcOrd="0" destOrd="0" presId="urn:microsoft.com/office/officeart/2005/8/layout/process4"/>
    <dgm:cxn modelId="{D2EC2471-01EF-4026-BBBA-1C29274C251A}" srcId="{85F364E2-665D-471F-A5A1-82C1B1B7B0EF}" destId="{956D4A36-4C6C-4DA0-B584-0B2EEDC2ADC1}" srcOrd="1" destOrd="0" parTransId="{ADCC2965-7689-4D41-ABA8-0166B2EEA6B8}" sibTransId="{1B2D5E02-E10B-4DDF-B4FF-36C7B3DC13EB}"/>
    <dgm:cxn modelId="{E4653219-8996-4D02-9F47-32B6D09B5BC4}" srcId="{85F364E2-665D-471F-A5A1-82C1B1B7B0EF}" destId="{8D2C4B55-E857-41A0-A7A5-5336B8C7ABC7}" srcOrd="0" destOrd="0" parTransId="{7BC2007E-A954-44CA-84FD-AFDEFDA776C8}" sibTransId="{76E18441-9018-415C-8B83-2097D22EC7A8}"/>
    <dgm:cxn modelId="{6BBCC7B4-DD30-4FC3-8433-6E53CEDA011B}" type="presOf" srcId="{82C6DF3D-B62F-443F-97AB-8168FE4F064C}" destId="{7559B63F-3A4C-4321-8319-44C977D23771}" srcOrd="0" destOrd="0" presId="urn:microsoft.com/office/officeart/2005/8/layout/process4"/>
    <dgm:cxn modelId="{7945EEC0-948B-4552-93AE-FFF146D1593B}" type="presOf" srcId="{E9C11685-3762-47AC-BF48-7D2721736892}" destId="{54716D9B-AC55-48DF-B0E6-D76440B3C1B4}" srcOrd="0" destOrd="0" presId="urn:microsoft.com/office/officeart/2005/8/layout/process4"/>
    <dgm:cxn modelId="{5116F251-6BCC-438B-BE48-2D3269DC208F}" type="presOf" srcId="{1BEEEEED-433C-4673-9041-9C5B9D266F03}" destId="{9336A82C-8A98-40FD-8E99-70E6CD5644EA}" srcOrd="1" destOrd="0" presId="urn:microsoft.com/office/officeart/2005/8/layout/process4"/>
    <dgm:cxn modelId="{10079EB7-8FF3-47D4-BB50-CAF85644133B}" type="presOf" srcId="{448F6C64-3FA7-4BDE-B3FC-C5ACE7582D9C}" destId="{0EC64B21-287A-4892-B7B5-C9BA5CE430EF}" srcOrd="0" destOrd="0" presId="urn:microsoft.com/office/officeart/2005/8/layout/process4"/>
    <dgm:cxn modelId="{79EB0A91-F18A-4402-82DD-C9F545530699}" type="presOf" srcId="{441A71FA-5408-4CA0-84BA-16FED4EF9E96}" destId="{B17DEA71-622E-47EA-97D5-505112689E4D}" srcOrd="0" destOrd="0" presId="urn:microsoft.com/office/officeart/2005/8/layout/process4"/>
    <dgm:cxn modelId="{2CB323A9-057D-453D-8092-C4458951F49D}" type="presOf" srcId="{7C31383C-DB47-4FB4-9B93-11292562F2A3}" destId="{4EA06509-FD91-4D51-B052-B47F801E3FB3}" srcOrd="0" destOrd="0" presId="urn:microsoft.com/office/officeart/2005/8/layout/process4"/>
    <dgm:cxn modelId="{29C669C9-D1CF-45E4-BECE-1B7B6311E331}" type="presOf" srcId="{6A187509-90EC-430B-AFD2-E64EBAD1CA6A}" destId="{D848512B-6B84-4111-91D4-FE6A21611869}" srcOrd="0" destOrd="0" presId="urn:microsoft.com/office/officeart/2005/8/layout/process4"/>
    <dgm:cxn modelId="{F6AE56D1-D1A8-4F56-8874-BBC70D2A8ECE}" srcId="{448F6C64-3FA7-4BDE-B3FC-C5ACE7582D9C}" destId="{F143C34D-8970-4579-B193-8F799CC5DEA1}" srcOrd="0" destOrd="0" parTransId="{1E3FB0A6-E79B-4E5A-B62F-A729AB37AD4C}" sibTransId="{86E91601-8FAC-48E2-AA61-D9C139EF3B3A}"/>
    <dgm:cxn modelId="{527E2ECD-EEF5-49B2-8B63-B890A7A01AE9}" srcId="{448F6C64-3FA7-4BDE-B3FC-C5ACE7582D9C}" destId="{82C6DF3D-B62F-443F-97AB-8168FE4F064C}" srcOrd="1" destOrd="0" parTransId="{9E30E894-BD2A-4476-9B59-19D8453D9472}" sibTransId="{1289AF1D-F784-4C58-81BB-2EF0DA44F82D}"/>
    <dgm:cxn modelId="{18E20F5E-4D4E-4ED0-AAD1-F355A1C32558}" srcId="{441A71FA-5408-4CA0-84BA-16FED4EF9E96}" destId="{1BEEEEED-433C-4673-9041-9C5B9D266F03}" srcOrd="0" destOrd="0" parTransId="{8C322A2C-7947-44A1-A6D9-87443B0CB865}" sibTransId="{00901D7F-E261-4D3A-BF41-9F939432A84D}"/>
    <dgm:cxn modelId="{B466A22A-0100-456B-8381-815E5595DC9E}" type="presOf" srcId="{85F364E2-665D-471F-A5A1-82C1B1B7B0EF}" destId="{74694D9B-56B0-4052-82BF-D845DF2D215F}" srcOrd="1" destOrd="0" presId="urn:microsoft.com/office/officeart/2005/8/layout/process4"/>
    <dgm:cxn modelId="{0EAFDAD1-7A13-476F-BB69-FD77CBE5658C}" srcId="{1BEEEEED-433C-4673-9041-9C5B9D266F03}" destId="{7C31383C-DB47-4FB4-9B93-11292562F2A3}" srcOrd="1" destOrd="0" parTransId="{0EB3F3CB-7E73-4EC7-B6D0-D8BA4D9E62DA}" sibTransId="{D551285E-7576-4CAB-ACCB-3DFFE711D43E}"/>
    <dgm:cxn modelId="{2E067FCF-BCFC-46C0-B60E-6ADCE5EE1CC2}" srcId="{441A71FA-5408-4CA0-84BA-16FED4EF9E96}" destId="{85F364E2-665D-471F-A5A1-82C1B1B7B0EF}" srcOrd="2" destOrd="0" parTransId="{F77495F1-8A38-463D-97D7-FCEFB3CEE089}" sibTransId="{1B7534CC-9731-495C-B2DE-CA1B5B71F5AE}"/>
    <dgm:cxn modelId="{D74D05C2-9080-426B-ACC7-18A41B4E941E}" srcId="{441A71FA-5408-4CA0-84BA-16FED4EF9E96}" destId="{448F6C64-3FA7-4BDE-B3FC-C5ACE7582D9C}" srcOrd="1" destOrd="0" parTransId="{152D16C5-91AB-400D-BFEB-F5AD3A64D08A}" sibTransId="{531A95C7-277B-4EA0-9242-B0064CDEE802}"/>
    <dgm:cxn modelId="{9966553C-32EE-4160-93E5-FC495633B346}" srcId="{1BEEEEED-433C-4673-9041-9C5B9D266F03}" destId="{E9C11685-3762-47AC-BF48-7D2721736892}" srcOrd="0" destOrd="0" parTransId="{849A85EE-768C-42DB-822B-2E4D1FCE1F51}" sibTransId="{4506E84C-C3DB-4935-9710-B8D610AE1A30}"/>
    <dgm:cxn modelId="{1733F7D1-D470-4252-94AE-78BC3A77BE98}" type="presOf" srcId="{1BEEEEED-433C-4673-9041-9C5B9D266F03}" destId="{0BD5E0B3-F3DF-4ED1-9E5C-6B91B97374D7}" srcOrd="0" destOrd="0" presId="urn:microsoft.com/office/officeart/2005/8/layout/process4"/>
    <dgm:cxn modelId="{6F3460AC-65D9-4021-B50B-444C4F1171D9}" type="presOf" srcId="{448F6C64-3FA7-4BDE-B3FC-C5ACE7582D9C}" destId="{061AFB26-C667-4B33-9731-3FC74DFB598E}" srcOrd="1" destOrd="0" presId="urn:microsoft.com/office/officeart/2005/8/layout/process4"/>
    <dgm:cxn modelId="{6AB34767-0533-428A-B739-260E78117894}" srcId="{85F364E2-665D-471F-A5A1-82C1B1B7B0EF}" destId="{6A187509-90EC-430B-AFD2-E64EBAD1CA6A}" srcOrd="2" destOrd="0" parTransId="{3A4F3AD5-CCE1-48F4-8990-9A7071DFBAB5}" sibTransId="{08FCCE2A-CCFA-4F2C-A6BD-3747E8C35C3A}"/>
    <dgm:cxn modelId="{2E70AEFF-9770-4362-8E6C-59BACBD9684C}" type="presOf" srcId="{F143C34D-8970-4579-B193-8F799CC5DEA1}" destId="{F7F98AF5-2C21-442A-A5AB-F2BE2A9B5408}" srcOrd="0" destOrd="0" presId="urn:microsoft.com/office/officeart/2005/8/layout/process4"/>
    <dgm:cxn modelId="{E0C4E3D2-AD83-4F1D-803A-4B1C9CB72A12}" type="presOf" srcId="{8D2C4B55-E857-41A0-A7A5-5336B8C7ABC7}" destId="{5CD03842-ACD9-470E-87B7-B43600EEFF33}" srcOrd="0" destOrd="0" presId="urn:microsoft.com/office/officeart/2005/8/layout/process4"/>
    <dgm:cxn modelId="{E4A201FD-0E2E-4597-881A-6DDDFE2129BD}" type="presParOf" srcId="{B17DEA71-622E-47EA-97D5-505112689E4D}" destId="{06380A0B-87EA-48A9-B71E-367F9031D6C8}" srcOrd="0" destOrd="0" presId="urn:microsoft.com/office/officeart/2005/8/layout/process4"/>
    <dgm:cxn modelId="{759223A8-0DB6-4F45-A795-187F5ACD57A0}" type="presParOf" srcId="{06380A0B-87EA-48A9-B71E-367F9031D6C8}" destId="{69186433-C7C4-46FA-8D92-EB0400C705A2}" srcOrd="0" destOrd="0" presId="urn:microsoft.com/office/officeart/2005/8/layout/process4"/>
    <dgm:cxn modelId="{D8BCB3B0-F6A6-40D2-89C6-80866E12FBDB}" type="presParOf" srcId="{06380A0B-87EA-48A9-B71E-367F9031D6C8}" destId="{74694D9B-56B0-4052-82BF-D845DF2D215F}" srcOrd="1" destOrd="0" presId="urn:microsoft.com/office/officeart/2005/8/layout/process4"/>
    <dgm:cxn modelId="{3840D64D-0A15-42CD-96EA-72DE7AA08995}" type="presParOf" srcId="{06380A0B-87EA-48A9-B71E-367F9031D6C8}" destId="{4868FF67-0D5D-409D-B906-9F7E1F639532}" srcOrd="2" destOrd="0" presId="urn:microsoft.com/office/officeart/2005/8/layout/process4"/>
    <dgm:cxn modelId="{2C1423B2-6AE2-4B46-A7F5-52865B1AFB1D}" type="presParOf" srcId="{4868FF67-0D5D-409D-B906-9F7E1F639532}" destId="{5CD03842-ACD9-470E-87B7-B43600EEFF33}" srcOrd="0" destOrd="0" presId="urn:microsoft.com/office/officeart/2005/8/layout/process4"/>
    <dgm:cxn modelId="{A7BB8F78-9F73-49D7-B086-1FE94EDE0BAD}" type="presParOf" srcId="{4868FF67-0D5D-409D-B906-9F7E1F639532}" destId="{6869AF6B-626E-4BFB-AABA-4773EA1ADB5D}" srcOrd="1" destOrd="0" presId="urn:microsoft.com/office/officeart/2005/8/layout/process4"/>
    <dgm:cxn modelId="{46DBC7D9-67B9-4B3A-BD49-2FB3583293BB}" type="presParOf" srcId="{4868FF67-0D5D-409D-B906-9F7E1F639532}" destId="{D848512B-6B84-4111-91D4-FE6A21611869}" srcOrd="2" destOrd="0" presId="urn:microsoft.com/office/officeart/2005/8/layout/process4"/>
    <dgm:cxn modelId="{6647DE71-F7D8-44E8-B17B-765546409C00}" type="presParOf" srcId="{B17DEA71-622E-47EA-97D5-505112689E4D}" destId="{3A283B60-9F4B-49CB-8971-3DF58AAC3656}" srcOrd="1" destOrd="0" presId="urn:microsoft.com/office/officeart/2005/8/layout/process4"/>
    <dgm:cxn modelId="{3EA8C349-7275-4654-84F8-5842534D27ED}" type="presParOf" srcId="{B17DEA71-622E-47EA-97D5-505112689E4D}" destId="{6391C07D-8264-473F-A324-747275826F41}" srcOrd="2" destOrd="0" presId="urn:microsoft.com/office/officeart/2005/8/layout/process4"/>
    <dgm:cxn modelId="{17B54453-3DA3-41E4-A0E6-AA04D108BB0E}" type="presParOf" srcId="{6391C07D-8264-473F-A324-747275826F41}" destId="{0EC64B21-287A-4892-B7B5-C9BA5CE430EF}" srcOrd="0" destOrd="0" presId="urn:microsoft.com/office/officeart/2005/8/layout/process4"/>
    <dgm:cxn modelId="{86FFE94E-221B-410B-9478-A8EA864B760D}" type="presParOf" srcId="{6391C07D-8264-473F-A324-747275826F41}" destId="{061AFB26-C667-4B33-9731-3FC74DFB598E}" srcOrd="1" destOrd="0" presId="urn:microsoft.com/office/officeart/2005/8/layout/process4"/>
    <dgm:cxn modelId="{5D43D5C6-64BF-4253-9E5F-587402279225}" type="presParOf" srcId="{6391C07D-8264-473F-A324-747275826F41}" destId="{96E3EA26-941E-4967-9637-36FA99214103}" srcOrd="2" destOrd="0" presId="urn:microsoft.com/office/officeart/2005/8/layout/process4"/>
    <dgm:cxn modelId="{BF60C4FC-3589-47EC-AC64-0FCD1F75C7B9}" type="presParOf" srcId="{96E3EA26-941E-4967-9637-36FA99214103}" destId="{F7F98AF5-2C21-442A-A5AB-F2BE2A9B5408}" srcOrd="0" destOrd="0" presId="urn:microsoft.com/office/officeart/2005/8/layout/process4"/>
    <dgm:cxn modelId="{3A496C64-1A3B-4574-B69A-A5C989BF8FA4}" type="presParOf" srcId="{96E3EA26-941E-4967-9637-36FA99214103}" destId="{7559B63F-3A4C-4321-8319-44C977D23771}" srcOrd="1" destOrd="0" presId="urn:microsoft.com/office/officeart/2005/8/layout/process4"/>
    <dgm:cxn modelId="{48AFE1E0-DE41-467C-A546-9CBFBC1CDF2C}" type="presParOf" srcId="{B17DEA71-622E-47EA-97D5-505112689E4D}" destId="{7F7C2B25-0490-43CE-85C1-714C1A85DDF7}" srcOrd="3" destOrd="0" presId="urn:microsoft.com/office/officeart/2005/8/layout/process4"/>
    <dgm:cxn modelId="{EE3B6339-DDE4-4CBF-B7F9-5D2BDED1BF93}" type="presParOf" srcId="{B17DEA71-622E-47EA-97D5-505112689E4D}" destId="{43E27E26-940F-457A-963E-02DD11E0C50D}" srcOrd="4" destOrd="0" presId="urn:microsoft.com/office/officeart/2005/8/layout/process4"/>
    <dgm:cxn modelId="{B62CF330-8607-4D44-8245-11F06358CBC8}" type="presParOf" srcId="{43E27E26-940F-457A-963E-02DD11E0C50D}" destId="{0BD5E0B3-F3DF-4ED1-9E5C-6B91B97374D7}" srcOrd="0" destOrd="0" presId="urn:microsoft.com/office/officeart/2005/8/layout/process4"/>
    <dgm:cxn modelId="{A99C78EC-A998-4846-BE29-8524ABF452A6}" type="presParOf" srcId="{43E27E26-940F-457A-963E-02DD11E0C50D}" destId="{9336A82C-8A98-40FD-8E99-70E6CD5644EA}" srcOrd="1" destOrd="0" presId="urn:microsoft.com/office/officeart/2005/8/layout/process4"/>
    <dgm:cxn modelId="{72CA4FC6-3853-4EBF-A660-2C7284EF4A4B}" type="presParOf" srcId="{43E27E26-940F-457A-963E-02DD11E0C50D}" destId="{1D7B3360-2C49-4FF7-857A-04CB5674DDF9}" srcOrd="2" destOrd="0" presId="urn:microsoft.com/office/officeart/2005/8/layout/process4"/>
    <dgm:cxn modelId="{DCB94675-04A4-4565-8550-35CA7DC5B52D}" type="presParOf" srcId="{1D7B3360-2C49-4FF7-857A-04CB5674DDF9}" destId="{54716D9B-AC55-48DF-B0E6-D76440B3C1B4}" srcOrd="0" destOrd="0" presId="urn:microsoft.com/office/officeart/2005/8/layout/process4"/>
    <dgm:cxn modelId="{3DBE272D-F061-42B9-8D7B-8CF4747F558A}" type="presParOf" srcId="{1D7B3360-2C49-4FF7-857A-04CB5674DDF9}" destId="{4EA06509-FD91-4D51-B052-B47F801E3FB3}" srcOrd="1" destOrd="0" presId="urn:microsoft.com/office/officeart/2005/8/layout/process4"/>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791B89-D126-4BA1-86D1-C33B9151A1A6}" type="doc">
      <dgm:prSet loTypeId="urn:microsoft.com/office/officeart/2005/8/layout/hierarchy3" loCatId="list" qsTypeId="urn:microsoft.com/office/officeart/2005/8/quickstyle/3d6" qsCatId="3D" csTypeId="urn:microsoft.com/office/officeart/2005/8/colors/colorful1#1" csCatId="colorful" phldr="1"/>
      <dgm:spPr/>
      <dgm:t>
        <a:bodyPr/>
        <a:lstStyle/>
        <a:p>
          <a:endParaRPr lang="en-US"/>
        </a:p>
      </dgm:t>
    </dgm:pt>
    <dgm:pt modelId="{F611E1CE-4018-453F-9F33-E4F1404252E3}">
      <dgm:prSet phldrT="[Text]"/>
      <dgm:spPr/>
      <dgm:t>
        <a:bodyPr/>
        <a:lstStyle/>
        <a:p>
          <a:r>
            <a:rPr lang="en-US" dirty="0" smtClean="0"/>
            <a:t>Meshing Software</a:t>
          </a:r>
          <a:endParaRPr lang="en-US" dirty="0"/>
        </a:p>
      </dgm:t>
    </dgm:pt>
    <dgm:pt modelId="{A194C3E1-3EBB-49FB-B993-F78A3E45853B}" type="parTrans" cxnId="{860B8762-A046-4ACF-95C1-AA5877C799E5}">
      <dgm:prSet/>
      <dgm:spPr/>
      <dgm:t>
        <a:bodyPr/>
        <a:lstStyle/>
        <a:p>
          <a:endParaRPr lang="en-US"/>
        </a:p>
      </dgm:t>
    </dgm:pt>
    <dgm:pt modelId="{F3BBDE21-E79D-4317-A5DF-A8402E21424C}" type="sibTrans" cxnId="{860B8762-A046-4ACF-95C1-AA5877C799E5}">
      <dgm:prSet/>
      <dgm:spPr/>
      <dgm:t>
        <a:bodyPr/>
        <a:lstStyle/>
        <a:p>
          <a:endParaRPr lang="en-US"/>
        </a:p>
      </dgm:t>
    </dgm:pt>
    <dgm:pt modelId="{682B65AF-47D2-42AE-A00C-760A2C9F53E4}">
      <dgm:prSet phldrT="[Text]"/>
      <dgm:spPr/>
      <dgm:t>
        <a:bodyPr/>
        <a:lstStyle/>
        <a:p>
          <a:r>
            <a:rPr lang="en-US" dirty="0" smtClean="0"/>
            <a:t>GAMBIT by ANSYS Inc.</a:t>
          </a:r>
          <a:endParaRPr lang="en-US" dirty="0"/>
        </a:p>
      </dgm:t>
    </dgm:pt>
    <dgm:pt modelId="{BA5524B3-89C6-40C2-90FD-EE91C43E2483}" type="parTrans" cxnId="{DD13D6B5-84E9-4042-BFAD-35CADD41DA21}">
      <dgm:prSet/>
      <dgm:spPr/>
      <dgm:t>
        <a:bodyPr/>
        <a:lstStyle/>
        <a:p>
          <a:endParaRPr lang="en-US"/>
        </a:p>
      </dgm:t>
    </dgm:pt>
    <dgm:pt modelId="{C6FC08AF-893A-4B1B-9AA4-05618F9CB0BB}" type="sibTrans" cxnId="{DD13D6B5-84E9-4042-BFAD-35CADD41DA21}">
      <dgm:prSet/>
      <dgm:spPr/>
      <dgm:t>
        <a:bodyPr/>
        <a:lstStyle/>
        <a:p>
          <a:endParaRPr lang="en-US"/>
        </a:p>
      </dgm:t>
    </dgm:pt>
    <dgm:pt modelId="{8F2191F1-98E2-434E-8A21-72FE40FD488F}">
      <dgm:prSet phldrT="[Text]"/>
      <dgm:spPr/>
      <dgm:t>
        <a:bodyPr/>
        <a:lstStyle/>
        <a:p>
          <a:r>
            <a:rPr lang="en-US" dirty="0" smtClean="0"/>
            <a:t>CFD Solver and post-processing Tool</a:t>
          </a:r>
          <a:endParaRPr lang="en-US" dirty="0"/>
        </a:p>
      </dgm:t>
    </dgm:pt>
    <dgm:pt modelId="{20F21F3A-E6B6-420F-B7CC-F7A4E6B9CEE5}" type="parTrans" cxnId="{8EA7B19B-3180-43D4-AF7E-0850A252CE3A}">
      <dgm:prSet/>
      <dgm:spPr/>
      <dgm:t>
        <a:bodyPr/>
        <a:lstStyle/>
        <a:p>
          <a:endParaRPr lang="en-US"/>
        </a:p>
      </dgm:t>
    </dgm:pt>
    <dgm:pt modelId="{A9FA33D9-07B8-40AE-A0FD-1CEE4D5B876F}" type="sibTrans" cxnId="{8EA7B19B-3180-43D4-AF7E-0850A252CE3A}">
      <dgm:prSet/>
      <dgm:spPr/>
      <dgm:t>
        <a:bodyPr/>
        <a:lstStyle/>
        <a:p>
          <a:endParaRPr lang="en-US"/>
        </a:p>
      </dgm:t>
    </dgm:pt>
    <dgm:pt modelId="{53C6CE92-BDCD-4AAD-BE1C-28CE202D3D10}">
      <dgm:prSet phldrT="[Text]"/>
      <dgm:spPr/>
      <dgm:t>
        <a:bodyPr/>
        <a:lstStyle/>
        <a:p>
          <a:r>
            <a:rPr lang="en-US" dirty="0" smtClean="0"/>
            <a:t>FLUENT by ANSYS Inc.</a:t>
          </a:r>
          <a:endParaRPr lang="en-US" dirty="0"/>
        </a:p>
      </dgm:t>
    </dgm:pt>
    <dgm:pt modelId="{6542D9C2-8922-4DAF-8FE7-8C87203FE6DB}" type="parTrans" cxnId="{80EAB6CD-9F02-4D67-A199-C50A642BFCD5}">
      <dgm:prSet/>
      <dgm:spPr/>
      <dgm:t>
        <a:bodyPr/>
        <a:lstStyle/>
        <a:p>
          <a:endParaRPr lang="en-US"/>
        </a:p>
      </dgm:t>
    </dgm:pt>
    <dgm:pt modelId="{3AFD6A11-97F4-4831-BE58-0F52436CCC20}" type="sibTrans" cxnId="{80EAB6CD-9F02-4D67-A199-C50A642BFCD5}">
      <dgm:prSet/>
      <dgm:spPr/>
      <dgm:t>
        <a:bodyPr/>
        <a:lstStyle/>
        <a:p>
          <a:endParaRPr lang="en-US"/>
        </a:p>
      </dgm:t>
    </dgm:pt>
    <dgm:pt modelId="{23758977-EB71-47DE-89AE-41D2F0DA2458}" type="pres">
      <dgm:prSet presAssocID="{6D791B89-D126-4BA1-86D1-C33B9151A1A6}" presName="diagram" presStyleCnt="0">
        <dgm:presLayoutVars>
          <dgm:chPref val="1"/>
          <dgm:dir/>
          <dgm:animOne val="branch"/>
          <dgm:animLvl val="lvl"/>
          <dgm:resizeHandles/>
        </dgm:presLayoutVars>
      </dgm:prSet>
      <dgm:spPr/>
      <dgm:t>
        <a:bodyPr/>
        <a:lstStyle/>
        <a:p>
          <a:endParaRPr lang="en-US"/>
        </a:p>
      </dgm:t>
    </dgm:pt>
    <dgm:pt modelId="{6F2B5516-D90A-4439-BDB2-62F520DA78FF}" type="pres">
      <dgm:prSet presAssocID="{F611E1CE-4018-453F-9F33-E4F1404252E3}" presName="root" presStyleCnt="0"/>
      <dgm:spPr/>
    </dgm:pt>
    <dgm:pt modelId="{F2172EF8-A851-485A-8828-81F72B1472B9}" type="pres">
      <dgm:prSet presAssocID="{F611E1CE-4018-453F-9F33-E4F1404252E3}" presName="rootComposite" presStyleCnt="0"/>
      <dgm:spPr/>
    </dgm:pt>
    <dgm:pt modelId="{35CA4817-699F-44D1-A729-A4FAE54DBF66}" type="pres">
      <dgm:prSet presAssocID="{F611E1CE-4018-453F-9F33-E4F1404252E3}" presName="rootText" presStyleLbl="node1" presStyleIdx="0" presStyleCnt="2"/>
      <dgm:spPr/>
      <dgm:t>
        <a:bodyPr/>
        <a:lstStyle/>
        <a:p>
          <a:endParaRPr lang="en-US"/>
        </a:p>
      </dgm:t>
    </dgm:pt>
    <dgm:pt modelId="{B47EBDAF-041D-4AE6-ABC5-7C1BA3C5559C}" type="pres">
      <dgm:prSet presAssocID="{F611E1CE-4018-453F-9F33-E4F1404252E3}" presName="rootConnector" presStyleLbl="node1" presStyleIdx="0" presStyleCnt="2"/>
      <dgm:spPr/>
      <dgm:t>
        <a:bodyPr/>
        <a:lstStyle/>
        <a:p>
          <a:endParaRPr lang="en-US"/>
        </a:p>
      </dgm:t>
    </dgm:pt>
    <dgm:pt modelId="{0B30F3FD-2CA2-4ED4-A7E1-38DB0057BF7A}" type="pres">
      <dgm:prSet presAssocID="{F611E1CE-4018-453F-9F33-E4F1404252E3}" presName="childShape" presStyleCnt="0"/>
      <dgm:spPr/>
    </dgm:pt>
    <dgm:pt modelId="{2B669842-6066-4075-80BF-8CDBBB2B116C}" type="pres">
      <dgm:prSet presAssocID="{BA5524B3-89C6-40C2-90FD-EE91C43E2483}" presName="Name13" presStyleLbl="parChTrans1D2" presStyleIdx="0" presStyleCnt="2"/>
      <dgm:spPr/>
      <dgm:t>
        <a:bodyPr/>
        <a:lstStyle/>
        <a:p>
          <a:endParaRPr lang="en-US"/>
        </a:p>
      </dgm:t>
    </dgm:pt>
    <dgm:pt modelId="{39DEF0B6-84BC-4544-9F6C-E92CF7460605}" type="pres">
      <dgm:prSet presAssocID="{682B65AF-47D2-42AE-A00C-760A2C9F53E4}" presName="childText" presStyleLbl="bgAcc1" presStyleIdx="0" presStyleCnt="2">
        <dgm:presLayoutVars>
          <dgm:bulletEnabled val="1"/>
        </dgm:presLayoutVars>
      </dgm:prSet>
      <dgm:spPr/>
      <dgm:t>
        <a:bodyPr/>
        <a:lstStyle/>
        <a:p>
          <a:endParaRPr lang="en-US"/>
        </a:p>
      </dgm:t>
    </dgm:pt>
    <dgm:pt modelId="{6BA82C79-C953-4973-838C-18F10F688335}" type="pres">
      <dgm:prSet presAssocID="{8F2191F1-98E2-434E-8A21-72FE40FD488F}" presName="root" presStyleCnt="0"/>
      <dgm:spPr/>
    </dgm:pt>
    <dgm:pt modelId="{E0C75746-53B2-4D9C-AF15-FFB299250F6A}" type="pres">
      <dgm:prSet presAssocID="{8F2191F1-98E2-434E-8A21-72FE40FD488F}" presName="rootComposite" presStyleCnt="0"/>
      <dgm:spPr/>
    </dgm:pt>
    <dgm:pt modelId="{CEADFB35-652D-43FB-A8E2-F58900D8B3C8}" type="pres">
      <dgm:prSet presAssocID="{8F2191F1-98E2-434E-8A21-72FE40FD488F}" presName="rootText" presStyleLbl="node1" presStyleIdx="1" presStyleCnt="2" custScaleX="108977"/>
      <dgm:spPr/>
      <dgm:t>
        <a:bodyPr/>
        <a:lstStyle/>
        <a:p>
          <a:endParaRPr lang="en-US"/>
        </a:p>
      </dgm:t>
    </dgm:pt>
    <dgm:pt modelId="{68AB00BF-8724-4E21-A7F9-3EA3100261FC}" type="pres">
      <dgm:prSet presAssocID="{8F2191F1-98E2-434E-8A21-72FE40FD488F}" presName="rootConnector" presStyleLbl="node1" presStyleIdx="1" presStyleCnt="2"/>
      <dgm:spPr/>
      <dgm:t>
        <a:bodyPr/>
        <a:lstStyle/>
        <a:p>
          <a:endParaRPr lang="en-US"/>
        </a:p>
      </dgm:t>
    </dgm:pt>
    <dgm:pt modelId="{ED4961C2-98B2-4D9A-AEB8-CF64F30F0ECE}" type="pres">
      <dgm:prSet presAssocID="{8F2191F1-98E2-434E-8A21-72FE40FD488F}" presName="childShape" presStyleCnt="0"/>
      <dgm:spPr/>
    </dgm:pt>
    <dgm:pt modelId="{BA6062B2-DED4-490A-8D28-49E7D4B68F76}" type="pres">
      <dgm:prSet presAssocID="{6542D9C2-8922-4DAF-8FE7-8C87203FE6DB}" presName="Name13" presStyleLbl="parChTrans1D2" presStyleIdx="1" presStyleCnt="2"/>
      <dgm:spPr/>
      <dgm:t>
        <a:bodyPr/>
        <a:lstStyle/>
        <a:p>
          <a:endParaRPr lang="en-US"/>
        </a:p>
      </dgm:t>
    </dgm:pt>
    <dgm:pt modelId="{17614847-A70A-4527-80AB-773B4BC9C2D4}" type="pres">
      <dgm:prSet presAssocID="{53C6CE92-BDCD-4AAD-BE1C-28CE202D3D10}" presName="childText" presStyleLbl="bgAcc1" presStyleIdx="1" presStyleCnt="2">
        <dgm:presLayoutVars>
          <dgm:bulletEnabled val="1"/>
        </dgm:presLayoutVars>
      </dgm:prSet>
      <dgm:spPr/>
      <dgm:t>
        <a:bodyPr/>
        <a:lstStyle/>
        <a:p>
          <a:endParaRPr lang="en-US"/>
        </a:p>
      </dgm:t>
    </dgm:pt>
  </dgm:ptLst>
  <dgm:cxnLst>
    <dgm:cxn modelId="{80EAB6CD-9F02-4D67-A199-C50A642BFCD5}" srcId="{8F2191F1-98E2-434E-8A21-72FE40FD488F}" destId="{53C6CE92-BDCD-4AAD-BE1C-28CE202D3D10}" srcOrd="0" destOrd="0" parTransId="{6542D9C2-8922-4DAF-8FE7-8C87203FE6DB}" sibTransId="{3AFD6A11-97F4-4831-BE58-0F52436CCC20}"/>
    <dgm:cxn modelId="{A0D4E2E0-23D5-46DC-97EC-C6242363AC11}" type="presOf" srcId="{F611E1CE-4018-453F-9F33-E4F1404252E3}" destId="{35CA4817-699F-44D1-A729-A4FAE54DBF66}" srcOrd="0" destOrd="0" presId="urn:microsoft.com/office/officeart/2005/8/layout/hierarchy3"/>
    <dgm:cxn modelId="{0C73B524-B13D-48D3-AD2A-7E35467D4B75}" type="presOf" srcId="{6D791B89-D126-4BA1-86D1-C33B9151A1A6}" destId="{23758977-EB71-47DE-89AE-41D2F0DA2458}" srcOrd="0" destOrd="0" presId="urn:microsoft.com/office/officeart/2005/8/layout/hierarchy3"/>
    <dgm:cxn modelId="{DD13D6B5-84E9-4042-BFAD-35CADD41DA21}" srcId="{F611E1CE-4018-453F-9F33-E4F1404252E3}" destId="{682B65AF-47D2-42AE-A00C-760A2C9F53E4}" srcOrd="0" destOrd="0" parTransId="{BA5524B3-89C6-40C2-90FD-EE91C43E2483}" sibTransId="{C6FC08AF-893A-4B1B-9AA4-05618F9CB0BB}"/>
    <dgm:cxn modelId="{6AFAC05E-368E-4141-9212-7AC7FE7B30E6}" type="presOf" srcId="{8F2191F1-98E2-434E-8A21-72FE40FD488F}" destId="{CEADFB35-652D-43FB-A8E2-F58900D8B3C8}" srcOrd="0" destOrd="0" presId="urn:microsoft.com/office/officeart/2005/8/layout/hierarchy3"/>
    <dgm:cxn modelId="{70668043-D31B-4570-A775-6424BBB65C29}" type="presOf" srcId="{6542D9C2-8922-4DAF-8FE7-8C87203FE6DB}" destId="{BA6062B2-DED4-490A-8D28-49E7D4B68F76}" srcOrd="0" destOrd="0" presId="urn:microsoft.com/office/officeart/2005/8/layout/hierarchy3"/>
    <dgm:cxn modelId="{E3A5190B-55DD-449A-880C-3A4A3B2EA8D4}" type="presOf" srcId="{BA5524B3-89C6-40C2-90FD-EE91C43E2483}" destId="{2B669842-6066-4075-80BF-8CDBBB2B116C}" srcOrd="0" destOrd="0" presId="urn:microsoft.com/office/officeart/2005/8/layout/hierarchy3"/>
    <dgm:cxn modelId="{35B34D0E-5C95-4C43-8E36-71DAE3B6FD98}" type="presOf" srcId="{53C6CE92-BDCD-4AAD-BE1C-28CE202D3D10}" destId="{17614847-A70A-4527-80AB-773B4BC9C2D4}" srcOrd="0" destOrd="0" presId="urn:microsoft.com/office/officeart/2005/8/layout/hierarchy3"/>
    <dgm:cxn modelId="{559BD90B-860A-43F1-B042-84FA7DA70FE0}" type="presOf" srcId="{8F2191F1-98E2-434E-8A21-72FE40FD488F}" destId="{68AB00BF-8724-4E21-A7F9-3EA3100261FC}" srcOrd="1" destOrd="0" presId="urn:microsoft.com/office/officeart/2005/8/layout/hierarchy3"/>
    <dgm:cxn modelId="{860B8762-A046-4ACF-95C1-AA5877C799E5}" srcId="{6D791B89-D126-4BA1-86D1-C33B9151A1A6}" destId="{F611E1CE-4018-453F-9F33-E4F1404252E3}" srcOrd="0" destOrd="0" parTransId="{A194C3E1-3EBB-49FB-B993-F78A3E45853B}" sibTransId="{F3BBDE21-E79D-4317-A5DF-A8402E21424C}"/>
    <dgm:cxn modelId="{8EA7B19B-3180-43D4-AF7E-0850A252CE3A}" srcId="{6D791B89-D126-4BA1-86D1-C33B9151A1A6}" destId="{8F2191F1-98E2-434E-8A21-72FE40FD488F}" srcOrd="1" destOrd="0" parTransId="{20F21F3A-E6B6-420F-B7CC-F7A4E6B9CEE5}" sibTransId="{A9FA33D9-07B8-40AE-A0FD-1CEE4D5B876F}"/>
    <dgm:cxn modelId="{A6816454-D838-4766-95C1-1FBA3F0EFB77}" type="presOf" srcId="{682B65AF-47D2-42AE-A00C-760A2C9F53E4}" destId="{39DEF0B6-84BC-4544-9F6C-E92CF7460605}" srcOrd="0" destOrd="0" presId="urn:microsoft.com/office/officeart/2005/8/layout/hierarchy3"/>
    <dgm:cxn modelId="{78457E52-1381-4CE7-A567-601F9AA2EB8B}" type="presOf" srcId="{F611E1CE-4018-453F-9F33-E4F1404252E3}" destId="{B47EBDAF-041D-4AE6-ABC5-7C1BA3C5559C}" srcOrd="1" destOrd="0" presId="urn:microsoft.com/office/officeart/2005/8/layout/hierarchy3"/>
    <dgm:cxn modelId="{CE3E9935-B421-46A4-BD9F-21FD2D8F3EDC}" type="presParOf" srcId="{23758977-EB71-47DE-89AE-41D2F0DA2458}" destId="{6F2B5516-D90A-4439-BDB2-62F520DA78FF}" srcOrd="0" destOrd="0" presId="urn:microsoft.com/office/officeart/2005/8/layout/hierarchy3"/>
    <dgm:cxn modelId="{6E2942A5-88D9-4D01-9A7F-7FC6DCABC4B2}" type="presParOf" srcId="{6F2B5516-D90A-4439-BDB2-62F520DA78FF}" destId="{F2172EF8-A851-485A-8828-81F72B1472B9}" srcOrd="0" destOrd="0" presId="urn:microsoft.com/office/officeart/2005/8/layout/hierarchy3"/>
    <dgm:cxn modelId="{BEF39B42-AB81-4463-84CA-8611B3DF293C}" type="presParOf" srcId="{F2172EF8-A851-485A-8828-81F72B1472B9}" destId="{35CA4817-699F-44D1-A729-A4FAE54DBF66}" srcOrd="0" destOrd="0" presId="urn:microsoft.com/office/officeart/2005/8/layout/hierarchy3"/>
    <dgm:cxn modelId="{6437D72C-4549-4557-AE54-CC09983DA293}" type="presParOf" srcId="{F2172EF8-A851-485A-8828-81F72B1472B9}" destId="{B47EBDAF-041D-4AE6-ABC5-7C1BA3C5559C}" srcOrd="1" destOrd="0" presId="urn:microsoft.com/office/officeart/2005/8/layout/hierarchy3"/>
    <dgm:cxn modelId="{66BD6C1D-6ABF-421D-BE8D-9118B54B9C80}" type="presParOf" srcId="{6F2B5516-D90A-4439-BDB2-62F520DA78FF}" destId="{0B30F3FD-2CA2-4ED4-A7E1-38DB0057BF7A}" srcOrd="1" destOrd="0" presId="urn:microsoft.com/office/officeart/2005/8/layout/hierarchy3"/>
    <dgm:cxn modelId="{063180D5-35F5-4830-8313-18A0602B33B8}" type="presParOf" srcId="{0B30F3FD-2CA2-4ED4-A7E1-38DB0057BF7A}" destId="{2B669842-6066-4075-80BF-8CDBBB2B116C}" srcOrd="0" destOrd="0" presId="urn:microsoft.com/office/officeart/2005/8/layout/hierarchy3"/>
    <dgm:cxn modelId="{A4923888-E3BD-4B9F-80B0-8CF18D2F466C}" type="presParOf" srcId="{0B30F3FD-2CA2-4ED4-A7E1-38DB0057BF7A}" destId="{39DEF0B6-84BC-4544-9F6C-E92CF7460605}" srcOrd="1" destOrd="0" presId="urn:microsoft.com/office/officeart/2005/8/layout/hierarchy3"/>
    <dgm:cxn modelId="{1A1F4EA6-7CA5-42B6-B495-7E6AEB298A50}" type="presParOf" srcId="{23758977-EB71-47DE-89AE-41D2F0DA2458}" destId="{6BA82C79-C953-4973-838C-18F10F688335}" srcOrd="1" destOrd="0" presId="urn:microsoft.com/office/officeart/2005/8/layout/hierarchy3"/>
    <dgm:cxn modelId="{420533E8-803F-47CA-B415-AEEF062C9A03}" type="presParOf" srcId="{6BA82C79-C953-4973-838C-18F10F688335}" destId="{E0C75746-53B2-4D9C-AF15-FFB299250F6A}" srcOrd="0" destOrd="0" presId="urn:microsoft.com/office/officeart/2005/8/layout/hierarchy3"/>
    <dgm:cxn modelId="{8F7AF6E8-F497-4831-B2CB-1CAC264919C7}" type="presParOf" srcId="{E0C75746-53B2-4D9C-AF15-FFB299250F6A}" destId="{CEADFB35-652D-43FB-A8E2-F58900D8B3C8}" srcOrd="0" destOrd="0" presId="urn:microsoft.com/office/officeart/2005/8/layout/hierarchy3"/>
    <dgm:cxn modelId="{FA215F57-0824-4274-A5C3-9C621F84C2FF}" type="presParOf" srcId="{E0C75746-53B2-4D9C-AF15-FFB299250F6A}" destId="{68AB00BF-8724-4E21-A7F9-3EA3100261FC}" srcOrd="1" destOrd="0" presId="urn:microsoft.com/office/officeart/2005/8/layout/hierarchy3"/>
    <dgm:cxn modelId="{BD8E3C67-BA43-4E93-A1BF-C7F5735223CA}" type="presParOf" srcId="{6BA82C79-C953-4973-838C-18F10F688335}" destId="{ED4961C2-98B2-4D9A-AEB8-CF64F30F0ECE}" srcOrd="1" destOrd="0" presId="urn:microsoft.com/office/officeart/2005/8/layout/hierarchy3"/>
    <dgm:cxn modelId="{B4920E7B-A1B7-40F6-998D-2FF4E55C82A8}" type="presParOf" srcId="{ED4961C2-98B2-4D9A-AEB8-CF64F30F0ECE}" destId="{BA6062B2-DED4-490A-8D28-49E7D4B68F76}" srcOrd="0" destOrd="0" presId="urn:microsoft.com/office/officeart/2005/8/layout/hierarchy3"/>
    <dgm:cxn modelId="{2EB0A39A-84A2-47B8-8CE0-C507A96E78CE}" type="presParOf" srcId="{ED4961C2-98B2-4D9A-AEB8-CF64F30F0ECE}" destId="{17614847-A70A-4527-80AB-773B4BC9C2D4}" srcOrd="1" destOrd="0" presId="urn:microsoft.com/office/officeart/2005/8/layout/hierarchy3"/>
  </dgm:cxnLst>
  <dgm:bg/>
  <dgm:whole/>
  <dgm:extLst>
    <a:ext uri="http://schemas.microsoft.com/office/drawing/2008/diagram">
      <dsp:dataModelExt xmlns:dsp="http://schemas.microsoft.com/office/drawing/2008/diagram" xmlns="" relId="rId6" minVer="http://schemas.openxmlformats.org/drawingml/2006/diagram"/>
    </a:ext>
    <a:ext uri="{C62137D5-CB1D-491B-B009-E17868A290BF}">
      <dgm14:recolorImg xmlns:dgm14="http://schemas.microsoft.com/office/drawing/2010/diagram" xmlns=""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06AC08-4AEF-4FED-9418-89FA63FF3D42}">
      <dsp:nvSpPr>
        <dsp:cNvPr id="0" name=""/>
        <dsp:cNvSpPr/>
      </dsp:nvSpPr>
      <dsp:spPr>
        <a:xfrm rot="1752570">
          <a:off x="2261468" y="3699872"/>
          <a:ext cx="885110" cy="67763"/>
        </a:xfrm>
        <a:custGeom>
          <a:avLst/>
          <a:gdLst/>
          <a:ahLst/>
          <a:cxnLst/>
          <a:rect l="0" t="0" r="0" b="0"/>
          <a:pathLst>
            <a:path>
              <a:moveTo>
                <a:pt x="0" y="33881"/>
              </a:moveTo>
              <a:lnTo>
                <a:pt x="885110" y="33881"/>
              </a:lnTo>
            </a:path>
          </a:pathLst>
        </a:custGeom>
        <a:noFill/>
        <a:ln w="15875" cap="flat" cmpd="sng" algn="ctr">
          <a:solidFill>
            <a:schemeClr val="accent2">
              <a:shade val="80000"/>
              <a:hueOff val="0"/>
              <a:satOff val="0"/>
              <a:lumOff val="0"/>
              <a:alphaOff val="0"/>
            </a:schemeClr>
          </a:solidFill>
          <a:prstDash val="solid"/>
        </a:ln>
        <a:effectLst/>
        <a:sp3d z="-110000"/>
      </dsp:spPr>
      <dsp:style>
        <a:lnRef idx="2">
          <a:scrgbClr r="0" g="0" b="0"/>
        </a:lnRef>
        <a:fillRef idx="0">
          <a:scrgbClr r="0" g="0" b="0"/>
        </a:fillRef>
        <a:effectRef idx="0">
          <a:scrgbClr r="0" g="0" b="0"/>
        </a:effectRef>
        <a:fontRef idx="minor"/>
      </dsp:style>
    </dsp:sp>
    <dsp:sp modelId="{3F66E61F-5AE6-440F-A5F9-838EE4AA751A}">
      <dsp:nvSpPr>
        <dsp:cNvPr id="0" name=""/>
        <dsp:cNvSpPr/>
      </dsp:nvSpPr>
      <dsp:spPr>
        <a:xfrm rot="19847430">
          <a:off x="2261468" y="2201364"/>
          <a:ext cx="885110" cy="67763"/>
        </a:xfrm>
        <a:custGeom>
          <a:avLst/>
          <a:gdLst/>
          <a:ahLst/>
          <a:cxnLst/>
          <a:rect l="0" t="0" r="0" b="0"/>
          <a:pathLst>
            <a:path>
              <a:moveTo>
                <a:pt x="0" y="33881"/>
              </a:moveTo>
              <a:lnTo>
                <a:pt x="885110" y="33881"/>
              </a:lnTo>
            </a:path>
          </a:pathLst>
        </a:custGeom>
        <a:noFill/>
        <a:ln w="15875" cap="flat" cmpd="sng" algn="ctr">
          <a:solidFill>
            <a:schemeClr val="accent2">
              <a:shade val="80000"/>
              <a:hueOff val="0"/>
              <a:satOff val="0"/>
              <a:lumOff val="0"/>
              <a:alphaOff val="0"/>
            </a:schemeClr>
          </a:solidFill>
          <a:prstDash val="solid"/>
        </a:ln>
        <a:effectLst/>
        <a:sp3d z="-110000"/>
      </dsp:spPr>
      <dsp:style>
        <a:lnRef idx="2">
          <a:scrgbClr r="0" g="0" b="0"/>
        </a:lnRef>
        <a:fillRef idx="0">
          <a:scrgbClr r="0" g="0" b="0"/>
        </a:fillRef>
        <a:effectRef idx="0">
          <a:scrgbClr r="0" g="0" b="0"/>
        </a:effectRef>
        <a:fontRef idx="minor"/>
      </dsp:style>
    </dsp:sp>
    <dsp:sp modelId="{E67B3DF4-0FA7-44C7-8815-E741D94BE50E}">
      <dsp:nvSpPr>
        <dsp:cNvPr id="0" name=""/>
        <dsp:cNvSpPr/>
      </dsp:nvSpPr>
      <dsp:spPr>
        <a:xfrm>
          <a:off x="317" y="1561657"/>
          <a:ext cx="2725229" cy="2725229"/>
        </a:xfrm>
        <a:prstGeom prst="ellipse">
          <a:avLst/>
        </a:prstGeom>
        <a:solidFill>
          <a:schemeClr val="accent4">
            <a:lumMod val="7500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09EF7CD6-A20D-4DA7-BCA0-F0E72470BD84}">
      <dsp:nvSpPr>
        <dsp:cNvPr id="0" name=""/>
        <dsp:cNvSpPr/>
      </dsp:nvSpPr>
      <dsp:spPr>
        <a:xfrm>
          <a:off x="2986343" y="802731"/>
          <a:ext cx="1635137" cy="1635137"/>
        </a:xfrm>
        <a:prstGeom prst="ellipse">
          <a:avLst/>
        </a:prstGeom>
        <a:solidFill>
          <a:schemeClr val="accent2">
            <a:shade val="80000"/>
            <a:hueOff val="-45586"/>
            <a:satOff val="-3289"/>
            <a:lumOff val="15113"/>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Frictional Pressure Losses</a:t>
          </a:r>
        </a:p>
        <a:p>
          <a:pPr lvl="0" algn="ctr" defTabSz="533400">
            <a:lnSpc>
              <a:spcPct val="90000"/>
            </a:lnSpc>
            <a:spcBef>
              <a:spcPct val="0"/>
            </a:spcBef>
            <a:spcAft>
              <a:spcPct val="35000"/>
            </a:spcAft>
          </a:pPr>
          <a:r>
            <a:rPr lang="en-US" sz="1200" kern="1200" dirty="0" smtClean="0"/>
            <a:t>(over 70 % of Pressure losses)</a:t>
          </a:r>
          <a:endParaRPr lang="en-US" sz="1200" kern="1200" dirty="0"/>
        </a:p>
      </dsp:txBody>
      <dsp:txXfrm>
        <a:off x="3225803" y="1042191"/>
        <a:ext cx="1156217" cy="1156217"/>
      </dsp:txXfrm>
    </dsp:sp>
    <dsp:sp modelId="{DC720C20-69AC-4649-8C18-DB45F824AAB5}">
      <dsp:nvSpPr>
        <dsp:cNvPr id="0" name=""/>
        <dsp:cNvSpPr/>
      </dsp:nvSpPr>
      <dsp:spPr>
        <a:xfrm>
          <a:off x="4784994" y="802731"/>
          <a:ext cx="2452706" cy="163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Viscosity of the fluid (neglected)</a:t>
          </a: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r>
            <a:rPr lang="en-US" sz="1800" kern="1200" dirty="0" smtClean="0"/>
            <a:t>Friction between the fluid and the pipe</a:t>
          </a:r>
          <a:endParaRPr lang="en-US" sz="1800" kern="1200" dirty="0"/>
        </a:p>
      </dsp:txBody>
      <dsp:txXfrm>
        <a:off x="4784994" y="802731"/>
        <a:ext cx="2452706" cy="1635137"/>
      </dsp:txXfrm>
    </dsp:sp>
    <dsp:sp modelId="{BAE3E873-9732-495E-B455-9D5F413F2CAC}">
      <dsp:nvSpPr>
        <dsp:cNvPr id="0" name=""/>
        <dsp:cNvSpPr/>
      </dsp:nvSpPr>
      <dsp:spPr>
        <a:xfrm>
          <a:off x="2986343" y="3531131"/>
          <a:ext cx="1635137" cy="1635137"/>
        </a:xfrm>
        <a:prstGeom prst="ellipse">
          <a:avLst/>
        </a:prstGeom>
        <a:solidFill>
          <a:schemeClr val="accent2">
            <a:shade val="80000"/>
            <a:hueOff val="-91172"/>
            <a:satOff val="-6579"/>
            <a:lumOff val="30226"/>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Shock Losses</a:t>
          </a:r>
        </a:p>
        <a:p>
          <a:pPr lvl="0" algn="ctr" defTabSz="533400">
            <a:lnSpc>
              <a:spcPct val="90000"/>
            </a:lnSpc>
            <a:spcBef>
              <a:spcPct val="0"/>
            </a:spcBef>
            <a:spcAft>
              <a:spcPct val="35000"/>
            </a:spcAft>
          </a:pPr>
          <a:r>
            <a:rPr lang="en-US" sz="1200" kern="1200" dirty="0" smtClean="0"/>
            <a:t>( 30% of Pressure Losses)</a:t>
          </a:r>
          <a:endParaRPr lang="en-US" sz="1200" kern="1200" dirty="0"/>
        </a:p>
      </dsp:txBody>
      <dsp:txXfrm>
        <a:off x="3225803" y="3770591"/>
        <a:ext cx="1156217" cy="1156217"/>
      </dsp:txXfrm>
    </dsp:sp>
    <dsp:sp modelId="{EA20E0BA-24B3-4B7A-98DB-09ECE44B9F1D}">
      <dsp:nvSpPr>
        <dsp:cNvPr id="0" name=""/>
        <dsp:cNvSpPr/>
      </dsp:nvSpPr>
      <dsp:spPr>
        <a:xfrm>
          <a:off x="4784994" y="3531131"/>
          <a:ext cx="2452706" cy="163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Changes in area and direction of flow</a:t>
          </a: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r>
            <a:rPr lang="en-US" sz="1800" kern="1200" dirty="0" smtClean="0"/>
            <a:t>Obstructions in the path of flow</a:t>
          </a:r>
          <a:endParaRPr lang="en-US" sz="1800" kern="1200" dirty="0"/>
        </a:p>
      </dsp:txBody>
      <dsp:txXfrm>
        <a:off x="4784994" y="3531131"/>
        <a:ext cx="2452706" cy="1635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94D9B-56B0-4052-82BF-D845DF2D215F}">
      <dsp:nvSpPr>
        <dsp:cNvPr id="0" name=""/>
        <dsp:cNvSpPr/>
      </dsp:nvSpPr>
      <dsp:spPr>
        <a:xfrm>
          <a:off x="0" y="3729260"/>
          <a:ext cx="8229600" cy="122373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b="0" kern="1200" dirty="0" smtClean="0"/>
            <a:t>Post-processing</a:t>
          </a:r>
          <a:endParaRPr lang="en-US" sz="2300" b="0" kern="1200" dirty="0"/>
        </a:p>
      </dsp:txBody>
      <dsp:txXfrm>
        <a:off x="0" y="3729260"/>
        <a:ext cx="8229600" cy="660819"/>
      </dsp:txXfrm>
    </dsp:sp>
    <dsp:sp modelId="{5CD03842-ACD9-470E-87B7-B43600EEFF33}">
      <dsp:nvSpPr>
        <dsp:cNvPr id="0" name=""/>
        <dsp:cNvSpPr/>
      </dsp:nvSpPr>
      <dsp:spPr>
        <a:xfrm>
          <a:off x="3727" y="4364729"/>
          <a:ext cx="2206079" cy="56292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dirty="0" smtClean="0"/>
            <a:t>Vector plots</a:t>
          </a:r>
          <a:endParaRPr lang="en-US" sz="1800" kern="1200" dirty="0"/>
        </a:p>
      </dsp:txBody>
      <dsp:txXfrm>
        <a:off x="3727" y="4364729"/>
        <a:ext cx="2206079" cy="562920"/>
      </dsp:txXfrm>
    </dsp:sp>
    <dsp:sp modelId="{6869AF6B-626E-4BFB-AABA-4773EA1ADB5D}">
      <dsp:nvSpPr>
        <dsp:cNvPr id="0" name=""/>
        <dsp:cNvSpPr/>
      </dsp:nvSpPr>
      <dsp:spPr>
        <a:xfrm>
          <a:off x="2209806" y="4364729"/>
          <a:ext cx="3809987" cy="56292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dirty="0" smtClean="0"/>
            <a:t>Line &amp; shaded contour plots</a:t>
          </a:r>
          <a:endParaRPr lang="en-US" sz="1800" kern="1200" dirty="0"/>
        </a:p>
      </dsp:txBody>
      <dsp:txXfrm>
        <a:off x="2209806" y="4364729"/>
        <a:ext cx="3809987" cy="562920"/>
      </dsp:txXfrm>
    </dsp:sp>
    <dsp:sp modelId="{D848512B-6B84-4111-91D4-FE6A21611869}">
      <dsp:nvSpPr>
        <dsp:cNvPr id="0" name=""/>
        <dsp:cNvSpPr/>
      </dsp:nvSpPr>
      <dsp:spPr>
        <a:xfrm>
          <a:off x="6019793" y="4364729"/>
          <a:ext cx="2206079" cy="56292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smtClean="0"/>
            <a:t>2D &amp; 3D surface plots </a:t>
          </a:r>
          <a:endParaRPr lang="en-US" sz="1800" kern="1200"/>
        </a:p>
      </dsp:txBody>
      <dsp:txXfrm>
        <a:off x="6019793" y="4364729"/>
        <a:ext cx="2206079" cy="562920"/>
      </dsp:txXfrm>
    </dsp:sp>
    <dsp:sp modelId="{061AFB26-C667-4B33-9731-3FC74DFB598E}">
      <dsp:nvSpPr>
        <dsp:cNvPr id="0" name=""/>
        <dsp:cNvSpPr/>
      </dsp:nvSpPr>
      <dsp:spPr>
        <a:xfrm rot="10800000">
          <a:off x="0" y="1864630"/>
          <a:ext cx="8229600" cy="1882110"/>
        </a:xfrm>
        <a:prstGeom prst="upArrowCallou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Solver</a:t>
          </a:r>
          <a:endParaRPr lang="en-US" sz="2300" kern="1200" dirty="0"/>
        </a:p>
      </dsp:txBody>
      <dsp:txXfrm rot="-10800000">
        <a:off x="0" y="1864630"/>
        <a:ext cx="8229600" cy="660620"/>
      </dsp:txXfrm>
    </dsp:sp>
    <dsp:sp modelId="{F7F98AF5-2C21-442A-A5AB-F2BE2A9B5408}">
      <dsp:nvSpPr>
        <dsp:cNvPr id="0" name=""/>
        <dsp:cNvSpPr/>
      </dsp:nvSpPr>
      <dsp:spPr>
        <a:xfrm>
          <a:off x="0" y="2525251"/>
          <a:ext cx="4114799" cy="56275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dirty="0" smtClean="0"/>
            <a:t>Approximation of unknown flow variables</a:t>
          </a:r>
          <a:endParaRPr lang="en-US" sz="1800" kern="1200" dirty="0"/>
        </a:p>
      </dsp:txBody>
      <dsp:txXfrm>
        <a:off x="0" y="2525251"/>
        <a:ext cx="4114799" cy="562751"/>
      </dsp:txXfrm>
    </dsp:sp>
    <dsp:sp modelId="{7559B63F-3A4C-4321-8319-44C977D23771}">
      <dsp:nvSpPr>
        <dsp:cNvPr id="0" name=""/>
        <dsp:cNvSpPr/>
      </dsp:nvSpPr>
      <dsp:spPr>
        <a:xfrm>
          <a:off x="4114800" y="2525251"/>
          <a:ext cx="4114799" cy="56275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dirty="0" smtClean="0"/>
            <a:t>Discretization</a:t>
          </a:r>
          <a:endParaRPr lang="en-US" sz="1800" kern="1200" dirty="0"/>
        </a:p>
      </dsp:txBody>
      <dsp:txXfrm>
        <a:off x="4114800" y="2525251"/>
        <a:ext cx="4114799" cy="562751"/>
      </dsp:txXfrm>
    </dsp:sp>
    <dsp:sp modelId="{9336A82C-8A98-40FD-8E99-70E6CD5644EA}">
      <dsp:nvSpPr>
        <dsp:cNvPr id="0" name=""/>
        <dsp:cNvSpPr/>
      </dsp:nvSpPr>
      <dsp:spPr>
        <a:xfrm rot="10800000">
          <a:off x="0" y="9"/>
          <a:ext cx="8229600" cy="1882110"/>
        </a:xfrm>
        <a:prstGeom prst="upArrowCallou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Preprocessing</a:t>
          </a:r>
          <a:endParaRPr lang="en-US" sz="2300" kern="1200" dirty="0"/>
        </a:p>
      </dsp:txBody>
      <dsp:txXfrm rot="-10800000">
        <a:off x="0" y="9"/>
        <a:ext cx="8229600" cy="660620"/>
      </dsp:txXfrm>
    </dsp:sp>
    <dsp:sp modelId="{54716D9B-AC55-48DF-B0E6-D76440B3C1B4}">
      <dsp:nvSpPr>
        <dsp:cNvPr id="0" name=""/>
        <dsp:cNvSpPr/>
      </dsp:nvSpPr>
      <dsp:spPr>
        <a:xfrm>
          <a:off x="0" y="661496"/>
          <a:ext cx="4114799" cy="56275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b="0" u="none" kern="1200" dirty="0" smtClean="0"/>
            <a:t>Definition of the geometry of the region</a:t>
          </a:r>
          <a:endParaRPr lang="en-US" sz="1600" b="0" u="none" kern="1200" dirty="0"/>
        </a:p>
      </dsp:txBody>
      <dsp:txXfrm>
        <a:off x="0" y="661496"/>
        <a:ext cx="4114799" cy="562751"/>
      </dsp:txXfrm>
    </dsp:sp>
    <dsp:sp modelId="{4EA06509-FD91-4D51-B052-B47F801E3FB3}">
      <dsp:nvSpPr>
        <dsp:cNvPr id="0" name=""/>
        <dsp:cNvSpPr/>
      </dsp:nvSpPr>
      <dsp:spPr>
        <a:xfrm>
          <a:off x="4114800" y="661496"/>
          <a:ext cx="4114799" cy="56275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u="none" kern="1200" dirty="0" smtClean="0"/>
            <a:t>Definition of fluid properties</a:t>
          </a:r>
          <a:endParaRPr lang="en-US" sz="1800" u="none" kern="1200" dirty="0"/>
        </a:p>
      </dsp:txBody>
      <dsp:txXfrm>
        <a:off x="4114800" y="661496"/>
        <a:ext cx="4114799" cy="5627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A4817-699F-44D1-A729-A4FAE54DBF66}">
      <dsp:nvSpPr>
        <dsp:cNvPr id="0" name=""/>
        <dsp:cNvSpPr/>
      </dsp:nvSpPr>
      <dsp:spPr>
        <a:xfrm>
          <a:off x="1056" y="599460"/>
          <a:ext cx="2637048" cy="1318524"/>
        </a:xfrm>
        <a:prstGeom prst="roundRect">
          <a:avLst>
            <a:gd name="adj" fmla="val 10000"/>
          </a:avLst>
        </a:prstGeom>
        <a:solidFill>
          <a:schemeClr val="accent2">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1435" tIns="34290" rIns="51435" bIns="34290" numCol="1" spcCol="1270" anchor="ctr" anchorCtr="0">
          <a:noAutofit/>
        </a:bodyPr>
        <a:lstStyle/>
        <a:p>
          <a:pPr lvl="0" algn="ctr" defTabSz="1200150">
            <a:lnSpc>
              <a:spcPct val="90000"/>
            </a:lnSpc>
            <a:spcBef>
              <a:spcPct val="0"/>
            </a:spcBef>
            <a:spcAft>
              <a:spcPct val="35000"/>
            </a:spcAft>
          </a:pPr>
          <a:r>
            <a:rPr lang="en-US" sz="2700" kern="1200" dirty="0" smtClean="0"/>
            <a:t>Meshing Software</a:t>
          </a:r>
          <a:endParaRPr lang="en-US" sz="2700" kern="1200" dirty="0"/>
        </a:p>
      </dsp:txBody>
      <dsp:txXfrm>
        <a:off x="39674" y="638078"/>
        <a:ext cx="2559812" cy="1241288"/>
      </dsp:txXfrm>
    </dsp:sp>
    <dsp:sp modelId="{2B669842-6066-4075-80BF-8CDBBB2B116C}">
      <dsp:nvSpPr>
        <dsp:cNvPr id="0" name=""/>
        <dsp:cNvSpPr/>
      </dsp:nvSpPr>
      <dsp:spPr>
        <a:xfrm>
          <a:off x="264761" y="1917984"/>
          <a:ext cx="263704" cy="988893"/>
        </a:xfrm>
        <a:custGeom>
          <a:avLst/>
          <a:gdLst/>
          <a:ahLst/>
          <a:cxnLst/>
          <a:rect l="0" t="0" r="0" b="0"/>
          <a:pathLst>
            <a:path>
              <a:moveTo>
                <a:pt x="0" y="0"/>
              </a:moveTo>
              <a:lnTo>
                <a:pt x="0" y="988893"/>
              </a:lnTo>
              <a:lnTo>
                <a:pt x="263704" y="988893"/>
              </a:lnTo>
            </a:path>
          </a:pathLst>
        </a:custGeom>
        <a:noFill/>
        <a:ln w="15875" cap="flat" cmpd="sng" algn="ctr">
          <a:solidFill>
            <a:schemeClr val="accent2">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39DEF0B6-84BC-4544-9F6C-E92CF7460605}">
      <dsp:nvSpPr>
        <dsp:cNvPr id="0" name=""/>
        <dsp:cNvSpPr/>
      </dsp:nvSpPr>
      <dsp:spPr>
        <a:xfrm>
          <a:off x="528466" y="2247615"/>
          <a:ext cx="2109638" cy="1318524"/>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z="-152400"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en-US" sz="2800" kern="1200" dirty="0" smtClean="0"/>
            <a:t>GAMBIT by ANSYS Inc.</a:t>
          </a:r>
          <a:endParaRPr lang="en-US" sz="2800" kern="1200" dirty="0"/>
        </a:p>
      </dsp:txBody>
      <dsp:txXfrm>
        <a:off x="567084" y="2286233"/>
        <a:ext cx="2032402" cy="1241288"/>
      </dsp:txXfrm>
    </dsp:sp>
    <dsp:sp modelId="{CEADFB35-652D-43FB-A8E2-F58900D8B3C8}">
      <dsp:nvSpPr>
        <dsp:cNvPr id="0" name=""/>
        <dsp:cNvSpPr/>
      </dsp:nvSpPr>
      <dsp:spPr>
        <a:xfrm>
          <a:off x="3297367" y="599460"/>
          <a:ext cx="2873776" cy="1318524"/>
        </a:xfrm>
        <a:prstGeom prst="roundRect">
          <a:avLst>
            <a:gd name="adj" fmla="val 10000"/>
          </a:avLst>
        </a:prstGeom>
        <a:solidFill>
          <a:schemeClr val="accent3">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1435" tIns="34290" rIns="51435" bIns="34290" numCol="1" spcCol="1270" anchor="ctr" anchorCtr="0">
          <a:noAutofit/>
        </a:bodyPr>
        <a:lstStyle/>
        <a:p>
          <a:pPr lvl="0" algn="ctr" defTabSz="1200150">
            <a:lnSpc>
              <a:spcPct val="90000"/>
            </a:lnSpc>
            <a:spcBef>
              <a:spcPct val="0"/>
            </a:spcBef>
            <a:spcAft>
              <a:spcPct val="35000"/>
            </a:spcAft>
          </a:pPr>
          <a:r>
            <a:rPr lang="en-US" sz="2700" kern="1200" dirty="0" smtClean="0"/>
            <a:t>CFD Solver and post-processing Tool</a:t>
          </a:r>
          <a:endParaRPr lang="en-US" sz="2700" kern="1200" dirty="0"/>
        </a:p>
      </dsp:txBody>
      <dsp:txXfrm>
        <a:off x="3335985" y="638078"/>
        <a:ext cx="2796540" cy="1241288"/>
      </dsp:txXfrm>
    </dsp:sp>
    <dsp:sp modelId="{BA6062B2-DED4-490A-8D28-49E7D4B68F76}">
      <dsp:nvSpPr>
        <dsp:cNvPr id="0" name=""/>
        <dsp:cNvSpPr/>
      </dsp:nvSpPr>
      <dsp:spPr>
        <a:xfrm>
          <a:off x="3584744" y="1917984"/>
          <a:ext cx="287377" cy="988893"/>
        </a:xfrm>
        <a:custGeom>
          <a:avLst/>
          <a:gdLst/>
          <a:ahLst/>
          <a:cxnLst/>
          <a:rect l="0" t="0" r="0" b="0"/>
          <a:pathLst>
            <a:path>
              <a:moveTo>
                <a:pt x="0" y="0"/>
              </a:moveTo>
              <a:lnTo>
                <a:pt x="0" y="988893"/>
              </a:lnTo>
              <a:lnTo>
                <a:pt x="287377" y="988893"/>
              </a:lnTo>
            </a:path>
          </a:pathLst>
        </a:custGeom>
        <a:noFill/>
        <a:ln w="15875" cap="flat" cmpd="sng" algn="ctr">
          <a:solidFill>
            <a:schemeClr val="accent2">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7614847-A70A-4527-80AB-773B4BC9C2D4}">
      <dsp:nvSpPr>
        <dsp:cNvPr id="0" name=""/>
        <dsp:cNvSpPr/>
      </dsp:nvSpPr>
      <dsp:spPr>
        <a:xfrm>
          <a:off x="3872122" y="2247615"/>
          <a:ext cx="2109638" cy="1318524"/>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z="-152400"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en-US" sz="2800" kern="1200" dirty="0" smtClean="0"/>
            <a:t>FLUENT by ANSYS Inc.</a:t>
          </a:r>
          <a:endParaRPr lang="en-US" sz="2800" kern="1200" dirty="0"/>
        </a:p>
      </dsp:txBody>
      <dsp:txXfrm>
        <a:off x="3910740" y="2286233"/>
        <a:ext cx="2032402" cy="1241288"/>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6CA8C1-2A27-4BDB-9A8F-28E6EFCF34C3}" type="datetimeFigureOut">
              <a:rPr lang="en-US" smtClean="0"/>
              <a:pPr/>
              <a:t>12-Sep-18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8B0E44-F849-4075-99E6-151E947FD42E}" type="slidenum">
              <a:rPr lang="en-US" smtClean="0"/>
              <a:pPr/>
              <a:t>‹#›</a:t>
            </a:fld>
            <a:endParaRPr lang="en-US"/>
          </a:p>
        </p:txBody>
      </p:sp>
    </p:spTree>
    <p:extLst>
      <p:ext uri="{BB962C8B-B14F-4D97-AF65-F5344CB8AC3E}">
        <p14:creationId xmlns:p14="http://schemas.microsoft.com/office/powerpoint/2010/main" xmlns="" val="192933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1798338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8B0E44-F849-4075-99E6-151E947FD42E}" type="slidenum">
              <a:rPr lang="en-US" smtClean="0"/>
              <a:pPr/>
              <a:t>46</a:t>
            </a:fld>
            <a:endParaRPr lang="en-US"/>
          </a:p>
        </p:txBody>
      </p:sp>
    </p:spTree>
    <p:extLst>
      <p:ext uri="{BB962C8B-B14F-4D97-AF65-F5344CB8AC3E}">
        <p14:creationId xmlns:p14="http://schemas.microsoft.com/office/powerpoint/2010/main" xmlns="" val="2440932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DC86FA80-7B5E-4567-9C67-5250986EDE3C}" type="datetimeFigureOut">
              <a:rPr lang="en-US" smtClean="0"/>
              <a:pPr/>
              <a:t>12-Sep-18</a:t>
            </a:fld>
            <a:endParaRPr lang="en-US"/>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60D58A87-CD3A-4921-BFC8-1A757110DE2D}" type="slidenum">
              <a:rPr lang="en-US" smtClean="0"/>
              <a:pPr/>
              <a:t>‹#›</a:t>
            </a:fld>
            <a:endParaRPr lang="en-US"/>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86FA80-7B5E-4567-9C67-5250986EDE3C}" type="datetimeFigureOut">
              <a:rPr lang="en-US" smtClean="0"/>
              <a:pPr/>
              <a:t>12-Sep-18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8A87-CD3A-4921-BFC8-1A757110DE2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86FA80-7B5E-4567-9C67-5250986EDE3C}" type="datetimeFigureOut">
              <a:rPr lang="en-US" smtClean="0"/>
              <a:pPr/>
              <a:t>12-Sep-18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8A87-CD3A-4921-BFC8-1A757110DE2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86FA80-7B5E-4567-9C67-5250986EDE3C}" type="datetimeFigureOut">
              <a:rPr lang="en-US" smtClean="0"/>
              <a:pPr/>
              <a:t>12-Sep-18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8A87-CD3A-4921-BFC8-1A757110DE2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86FA80-7B5E-4567-9C67-5250986EDE3C}" type="datetimeFigureOut">
              <a:rPr lang="en-US" smtClean="0"/>
              <a:pPr/>
              <a:t>12-Sep-18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8A87-CD3A-4921-BFC8-1A757110DE2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DC86FA80-7B5E-4567-9C67-5250986EDE3C}" type="datetimeFigureOut">
              <a:rPr lang="en-US" smtClean="0"/>
              <a:pPr/>
              <a:t>12-Sep-18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8A87-CD3A-4921-BFC8-1A757110DE2D}" type="slidenum">
              <a:rPr lang="en-US" smtClean="0"/>
              <a:pPr/>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C86FA80-7B5E-4567-9C67-5250986EDE3C}" type="datetimeFigureOut">
              <a:rPr lang="en-US" smtClean="0"/>
              <a:pPr/>
              <a:t>12-Sep-18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D58A87-CD3A-4921-BFC8-1A757110DE2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C86FA80-7B5E-4567-9C67-5250986EDE3C}" type="datetimeFigureOut">
              <a:rPr lang="en-US" smtClean="0"/>
              <a:pPr/>
              <a:t>12-Sep-18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8A87-CD3A-4921-BFC8-1A757110DE2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86FA80-7B5E-4567-9C67-5250986EDE3C}" type="datetimeFigureOut">
              <a:rPr lang="en-US" smtClean="0"/>
              <a:pPr/>
              <a:t>12-Sep-18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D58A87-CD3A-4921-BFC8-1A757110DE2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DC86FA80-7B5E-4567-9C67-5250986EDE3C}" type="datetimeFigureOut">
              <a:rPr lang="en-US" smtClean="0"/>
              <a:pPr/>
              <a:t>12-Sep-18</a:t>
            </a:fld>
            <a:endParaRPr lang="en-US"/>
          </a:p>
        </p:txBody>
      </p:sp>
      <p:sp>
        <p:nvSpPr>
          <p:cNvPr id="7" name="Slide Number Placeholder 6"/>
          <p:cNvSpPr>
            <a:spLocks noGrp="1"/>
          </p:cNvSpPr>
          <p:nvPr>
            <p:ph type="sldNum" sz="quarter" idx="12"/>
          </p:nvPr>
        </p:nvSpPr>
        <p:spPr/>
        <p:txBody>
          <a:bodyPr/>
          <a:lstStyle/>
          <a:p>
            <a:fld id="{60D58A87-CD3A-4921-BFC8-1A757110DE2D}" type="slidenum">
              <a:rPr lang="en-US" smtClean="0"/>
              <a:pPr/>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86FA80-7B5E-4567-9C67-5250986EDE3C}" type="datetimeFigureOut">
              <a:rPr lang="en-US" smtClean="0"/>
              <a:pPr/>
              <a:t>12-Sep-18</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7" name="Slide Number Placeholder 6"/>
          <p:cNvSpPr>
            <a:spLocks noGrp="1"/>
          </p:cNvSpPr>
          <p:nvPr>
            <p:ph type="sldNum" sz="quarter" idx="12"/>
          </p:nvPr>
        </p:nvSpPr>
        <p:spPr/>
        <p:txBody>
          <a:bodyPr/>
          <a:lstStyle/>
          <a:p>
            <a:fld id="{60D58A87-CD3A-4921-BFC8-1A757110DE2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DC86FA80-7B5E-4567-9C67-5250986EDE3C}" type="datetimeFigureOut">
              <a:rPr lang="en-US" smtClean="0"/>
              <a:pPr/>
              <a:t>12-Sep-18</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60D58A87-CD3A-4921-BFC8-1A757110DE2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onemine.org/" TargetMode="External"/><Relationship Id="rId2" Type="http://schemas.openxmlformats.org/officeDocument/2006/relationships/hyperlink" Target="http://www.smenet.org/" TargetMode="External"/><Relationship Id="rId1" Type="http://schemas.openxmlformats.org/officeDocument/2006/relationships/slideLayout" Target="../slideLayouts/slideLayout2.xml"/><Relationship Id="rId4" Type="http://schemas.openxmlformats.org/officeDocument/2006/relationships/hyperlink" Target="http://www.sceinecedirect.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slide" Target="slide32.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slide" Target="slide32.xml"/><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2.xml"/><Relationship Id="rId4" Type="http://schemas.openxmlformats.org/officeDocument/2006/relationships/image" Target="../media/image41.tiff"/></Relationships>
</file>

<file path=ppt/slides/_rels/slide67.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srcRect/>
          <a:stretch>
            <a:fillRect/>
          </a:stretch>
        </p:blipFill>
        <p:spPr bwMode="auto">
          <a:xfrm>
            <a:off x="-71454" y="71432"/>
            <a:ext cx="9286908" cy="6715136"/>
          </a:xfrm>
          <a:prstGeom prst="rect">
            <a:avLst/>
          </a:prstGeom>
          <a:noFill/>
          <a:ln w="9525">
            <a:noFill/>
            <a:miter lim="800000"/>
            <a:headEnd/>
            <a:tailEnd/>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7" name="TextBox 6"/>
              <p:cNvSpPr txBox="1"/>
              <p:nvPr/>
            </p:nvSpPr>
            <p:spPr>
              <a:xfrm>
                <a:off x="533400" y="2743200"/>
                <a:ext cx="8153400" cy="1503553"/>
              </a:xfrm>
              <a:prstGeom prst="rect">
                <a:avLst/>
              </a:prstGeom>
              <a:noFill/>
            </p:spPr>
            <p:txBody>
              <a:bodyPr wrap="square" rtlCol="0">
                <a:spAutoFit/>
              </a:bodyPr>
              <a:lstStyle/>
              <a:p>
                <a:r>
                  <a:rPr lang="en-US" dirty="0" smtClean="0"/>
                  <a:t>Where:</a:t>
                </a:r>
              </a:p>
              <a:p>
                <a14:m>
                  <m:oMath xmlns:m="http://schemas.openxmlformats.org/officeDocument/2006/math">
                    <m:sSub>
                      <m:sSubPr>
                        <m:ctrlPr>
                          <a:rPr lang="en-US" i="1">
                            <a:latin typeface="Cambria Math"/>
                          </a:rPr>
                        </m:ctrlPr>
                      </m:sSubPr>
                      <m:e>
                        <m:r>
                          <a:rPr lang="en-US" i="1">
                            <a:latin typeface="Cambria Math"/>
                          </a:rPr>
                          <m:t>∆</m:t>
                        </m:r>
                      </m:e>
                      <m:sub>
                        <m:r>
                          <a:rPr lang="en-US" i="1">
                            <a:latin typeface="Cambria Math"/>
                          </a:rPr>
                          <m:t>𝑝</m:t>
                        </m:r>
                        <m:r>
                          <a:rPr lang="en-US" i="1">
                            <a:latin typeface="Cambria Math"/>
                          </a:rPr>
                          <m:t>,</m:t>
                        </m:r>
                        <m:r>
                          <a:rPr lang="en-US" i="1">
                            <a:latin typeface="Cambria Math"/>
                          </a:rPr>
                          <m:t>𝑓</m:t>
                        </m:r>
                      </m:sub>
                    </m:sSub>
                  </m:oMath>
                </a14:m>
                <a:r>
                  <a:rPr lang="en-US" dirty="0"/>
                  <a:t> 	frictional air losses (</a:t>
                </a:r>
                <a:r>
                  <a:rPr lang="en-US" dirty="0" smtClean="0"/>
                  <a:t>Pa)	f    	friction </a:t>
                </a:r>
                <a:r>
                  <a:rPr lang="en-US" dirty="0"/>
                  <a:t>factor( dimension less)</a:t>
                </a:r>
              </a:p>
              <a:p>
                <a:r>
                  <a:rPr lang="en-US" dirty="0"/>
                  <a:t>D	Duct </a:t>
                </a:r>
                <a:r>
                  <a:rPr lang="en-US" dirty="0" smtClean="0"/>
                  <a:t>Diameter(m)	V </a:t>
                </a:r>
                <a:r>
                  <a:rPr lang="en-US" dirty="0"/>
                  <a:t>	Velocity</a:t>
                </a:r>
              </a:p>
              <a:p>
                <a14:m>
                  <m:oMath xmlns:m="http://schemas.openxmlformats.org/officeDocument/2006/math">
                    <m:r>
                      <m:rPr>
                        <m:sty m:val="p"/>
                      </m:rPr>
                      <a:rPr lang="en-US">
                        <a:latin typeface="Cambria Math"/>
                      </a:rPr>
                      <m:t>ρ</m:t>
                    </m:r>
                  </m:oMath>
                </a14:m>
                <a:r>
                  <a:rPr lang="en-US" dirty="0"/>
                  <a:t> 	Air Density (</a:t>
                </a:r>
                <a:r>
                  <a:rPr lang="en-US" dirty="0" smtClean="0"/>
                  <a:t>kg/m</a:t>
                </a:r>
                <a:r>
                  <a:rPr lang="en-US" baseline="30000" dirty="0" smtClean="0"/>
                  <a:t>3</a:t>
                </a:r>
                <a:r>
                  <a:rPr lang="en-US" dirty="0" smtClean="0"/>
                  <a:t>)	L</a:t>
                </a:r>
                <a:r>
                  <a:rPr lang="en-US" dirty="0"/>
                  <a:t>	Duct Length (m)</a:t>
                </a:r>
              </a:p>
              <a:p>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533400" y="2743200"/>
                <a:ext cx="8153400" cy="1503553"/>
              </a:xfrm>
              <a:prstGeom prst="rect">
                <a:avLst/>
              </a:prstGeom>
              <a:blipFill rotWithShape="1">
                <a:blip r:embed="rId2"/>
                <a:stretch>
                  <a:fillRect l="-673" t="-2024" r="-224" b="-526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4A42A931-2C42-41EF-8871-52299C7FFE7E}" type="slidenum">
              <a:rPr lang="en-US" smtClean="0"/>
              <a:pPr/>
              <a:t>10</a:t>
            </a:fld>
            <a:endParaRPr lang="en-US"/>
          </a:p>
        </p:txBody>
      </p:sp>
      <mc:AlternateContent xmlns:mc="http://schemas.openxmlformats.org/markup-compatibility/2006">
        <mc:Choice xmlns:a14="http://schemas.microsoft.com/office/drawing/2010/main" xmlns="" Requires="a14">
          <p:sp>
            <p:nvSpPr>
              <p:cNvPr id="9" name="Rectangle 8"/>
              <p:cNvSpPr/>
              <p:nvPr/>
            </p:nvSpPr>
            <p:spPr>
              <a:xfrm>
                <a:off x="1524000" y="1219200"/>
                <a:ext cx="6172200" cy="545534"/>
              </a:xfrm>
              <a:prstGeom prst="rect">
                <a:avLst/>
              </a:prstGeom>
              <a:solidFill>
                <a:schemeClr val="tx1"/>
              </a:solidFill>
            </p:spPr>
            <p:txBody>
              <a:bodyPr wrap="square">
                <a:spAutoFit/>
              </a:bodyPr>
              <a:lstStyle/>
              <a:p>
                <a14:m>
                  <m:oMath xmlns:m="http://schemas.openxmlformats.org/officeDocument/2006/math">
                    <m:sSub>
                      <m:sSubPr>
                        <m:ctrlPr>
                          <a:rPr lang="en-US" i="1" smtClean="0">
                            <a:solidFill>
                              <a:schemeClr val="bg1"/>
                            </a:solidFill>
                            <a:latin typeface="Cambria Math"/>
                          </a:rPr>
                        </m:ctrlPr>
                      </m:sSubPr>
                      <m:e>
                        <m:r>
                          <a:rPr lang="en-US" i="1">
                            <a:solidFill>
                              <a:schemeClr val="bg1"/>
                            </a:solidFill>
                            <a:latin typeface="Cambria Math"/>
                          </a:rPr>
                          <m:t>∆</m:t>
                        </m:r>
                      </m:e>
                      <m:sub>
                        <m:r>
                          <a:rPr lang="en-US" i="1">
                            <a:solidFill>
                              <a:schemeClr val="bg1"/>
                            </a:solidFill>
                            <a:latin typeface="Cambria Math"/>
                          </a:rPr>
                          <m:t>𝑝</m:t>
                        </m:r>
                        <m:r>
                          <a:rPr lang="en-US" i="1">
                            <a:solidFill>
                              <a:schemeClr val="bg1"/>
                            </a:solidFill>
                            <a:latin typeface="Cambria Math"/>
                          </a:rPr>
                          <m:t>,</m:t>
                        </m:r>
                        <m:r>
                          <a:rPr lang="en-US" i="1">
                            <a:solidFill>
                              <a:schemeClr val="bg1"/>
                            </a:solidFill>
                            <a:latin typeface="Cambria Math"/>
                          </a:rPr>
                          <m:t>𝑓</m:t>
                        </m:r>
                      </m:sub>
                    </m:sSub>
                    <m:r>
                      <a:rPr lang="en-US" i="1">
                        <a:solidFill>
                          <a:schemeClr val="bg1"/>
                        </a:solidFill>
                        <a:latin typeface="Cambria Math"/>
                      </a:rPr>
                      <m:t>=</m:t>
                    </m:r>
                    <m:f>
                      <m:fPr>
                        <m:ctrlPr>
                          <a:rPr lang="en-US" i="1">
                            <a:solidFill>
                              <a:schemeClr val="bg1"/>
                            </a:solidFill>
                            <a:latin typeface="Cambria Math"/>
                          </a:rPr>
                        </m:ctrlPr>
                      </m:fPr>
                      <m:num>
                        <m:r>
                          <a:rPr lang="en-US" i="1">
                            <a:solidFill>
                              <a:schemeClr val="bg1"/>
                            </a:solidFill>
                            <a:latin typeface="Cambria Math"/>
                          </a:rPr>
                          <m:t>1</m:t>
                        </m:r>
                        <m:r>
                          <a:rPr lang="en-US" i="1">
                            <a:solidFill>
                              <a:schemeClr val="bg1"/>
                            </a:solidFill>
                            <a:latin typeface="Cambria Math"/>
                          </a:rPr>
                          <m:t>𝑓𝐿</m:t>
                        </m:r>
                        <m:sSup>
                          <m:sSupPr>
                            <m:ctrlPr>
                              <a:rPr lang="en-US" i="1">
                                <a:solidFill>
                                  <a:schemeClr val="bg1"/>
                                </a:solidFill>
                                <a:latin typeface="Cambria Math"/>
                              </a:rPr>
                            </m:ctrlPr>
                          </m:sSupPr>
                          <m:e>
                            <m:r>
                              <a:rPr lang="en-US" i="1">
                                <a:solidFill>
                                  <a:schemeClr val="bg1"/>
                                </a:solidFill>
                                <a:latin typeface="Cambria Math"/>
                              </a:rPr>
                              <m:t>𝑉</m:t>
                            </m:r>
                          </m:e>
                          <m:sup>
                            <m:r>
                              <a:rPr lang="en-US" i="1">
                                <a:solidFill>
                                  <a:schemeClr val="bg1"/>
                                </a:solidFill>
                                <a:latin typeface="Cambria Math"/>
                              </a:rPr>
                              <m:t>2</m:t>
                            </m:r>
                          </m:sup>
                        </m:sSup>
                        <m:r>
                          <a:rPr lang="en-US" i="1">
                            <a:solidFill>
                              <a:schemeClr val="bg1"/>
                            </a:solidFill>
                            <a:latin typeface="Cambria Math"/>
                          </a:rPr>
                          <m:t>𝜌</m:t>
                        </m:r>
                      </m:num>
                      <m:den>
                        <m:r>
                          <a:rPr lang="en-US" i="1">
                            <a:solidFill>
                              <a:schemeClr val="bg1"/>
                            </a:solidFill>
                            <a:latin typeface="Cambria Math"/>
                          </a:rPr>
                          <m:t>2</m:t>
                        </m:r>
                        <m:r>
                          <a:rPr lang="en-US" i="1">
                            <a:solidFill>
                              <a:schemeClr val="bg1"/>
                            </a:solidFill>
                            <a:latin typeface="Cambria Math"/>
                          </a:rPr>
                          <m:t>𝐷</m:t>
                        </m:r>
                      </m:den>
                    </m:f>
                    <m:r>
                      <a:rPr lang="en-US" i="1">
                        <a:solidFill>
                          <a:schemeClr val="bg1"/>
                        </a:solidFill>
                        <a:latin typeface="Cambria Math"/>
                      </a:rPr>
                      <m:t>   </m:t>
                    </m:r>
                  </m:oMath>
                </a14:m>
                <a:r>
                  <a:rPr lang="en-US" dirty="0">
                    <a:solidFill>
                      <a:schemeClr val="bg1"/>
                    </a:solidFill>
                  </a:rPr>
                  <a:t>(Darcy- </a:t>
                </a:r>
                <a:r>
                  <a:rPr lang="en-US" dirty="0" err="1">
                    <a:solidFill>
                      <a:schemeClr val="bg1"/>
                    </a:solidFill>
                  </a:rPr>
                  <a:t>Weissbach</a:t>
                </a:r>
                <a:r>
                  <a:rPr lang="en-US" dirty="0">
                    <a:solidFill>
                      <a:schemeClr val="bg1"/>
                    </a:solidFill>
                  </a:rPr>
                  <a:t/>
                </a:r>
                <a:r>
                  <a:rPr lang="en-US" dirty="0" smtClean="0">
                    <a:solidFill>
                      <a:schemeClr val="bg1"/>
                    </a:solidFill>
                  </a:rPr>
                  <a:t>Expression)</a:t>
                </a:r>
                <a:r>
                  <a:rPr lang="en-US" dirty="0" smtClean="0"/>
                  <a:t>)</a:t>
                </a:r>
                <a:endParaRPr lang="en-US" dirty="0"/>
              </a:p>
            </p:txBody>
          </p:sp>
        </mc:Choice>
        <mc:Fallback>
          <p:sp>
            <p:nvSpPr>
              <p:cNvPr id="9" name="Rectangle 8"/>
              <p:cNvSpPr>
                <a:spLocks noRot="1" noChangeAspect="1" noMove="1" noResize="1" noEditPoints="1" noAdjustHandles="1" noChangeArrowheads="1" noChangeShapeType="1" noTextEdit="1"/>
              </p:cNvSpPr>
              <p:nvPr/>
            </p:nvSpPr>
            <p:spPr>
              <a:xfrm>
                <a:off x="1524000" y="1219200"/>
                <a:ext cx="6172200" cy="545534"/>
              </a:xfrm>
              <a:prstGeom prst="rect">
                <a:avLst/>
              </a:prstGeom>
              <a:blipFill rotWithShape="1">
                <a:blip r:embed="rId3"/>
                <a:stretch>
                  <a:fillRect b="-5618"/>
                </a:stretch>
              </a:blipFill>
            </p:spPr>
            <p:txBody>
              <a:bodyPr/>
              <a:lstStyle/>
              <a:p>
                <a:r>
                  <a:rPr lang="en-US">
                    <a:noFill/>
                  </a:rPr>
                  <a:t> </a:t>
                </a:r>
              </a:p>
            </p:txBody>
          </p:sp>
        </mc:Fallback>
      </mc:AlternateContent>
    </p:spTree>
    <p:extLst>
      <p:ext uri="{BB962C8B-B14F-4D97-AF65-F5344CB8AC3E}">
        <p14:creationId xmlns:p14="http://schemas.microsoft.com/office/powerpoint/2010/main" xmlns="" val="33629884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6" name="Content Placeholder 5"/>
              <p:cNvSpPr>
                <a:spLocks noGrp="1"/>
              </p:cNvSpPr>
              <p:nvPr>
                <p:ph idx="1"/>
              </p:nvPr>
            </p:nvSpPr>
            <p:spPr>
              <a:xfrm>
                <a:off x="762000" y="1066800"/>
                <a:ext cx="7058809" cy="4765829"/>
              </a:xfrm>
            </p:spPr>
            <p:txBody>
              <a:bodyPr>
                <a:normAutofit fontScale="85000" lnSpcReduction="20000"/>
              </a:bodyPr>
              <a:lstStyle/>
              <a:p>
                <a:pPr>
                  <a:defRPr/>
                </a:pPr>
                <a:r>
                  <a:rPr lang="en-US" sz="2900" dirty="0"/>
                  <a:t>The most widely used formula for friction pressure loss in a mine airway is the Atkinson formula.</a:t>
                </a:r>
              </a:p>
              <a:p>
                <a:pPr marL="68580" indent="0" algn="just">
                  <a:buNone/>
                  <a:defRPr/>
                </a:pPr>
                <a:endParaRPr lang="en-US" sz="2900" dirty="0"/>
              </a:p>
              <a:p>
                <a:pPr marL="68580" indent="0" algn="just">
                  <a:buNone/>
                  <a:defRPr/>
                </a:pPr>
                <a14:m>
                  <m:oMathPara xmlns:m="http://schemas.openxmlformats.org/officeDocument/2006/math">
                    <m:oMathParaPr>
                      <m:jc m:val="center"/>
                    </m:oMathParaPr>
                    <m:oMath xmlns:m="http://schemas.openxmlformats.org/officeDocument/2006/math">
                      <m:sSub>
                        <m:sSubPr>
                          <m:ctrlPr>
                            <a:rPr lang="en-US" i="1">
                              <a:latin typeface="Cambria Math"/>
                            </a:rPr>
                          </m:ctrlPr>
                        </m:sSubPr>
                        <m:e>
                          <m:r>
                            <a:rPr lang="en-US" i="1">
                              <a:latin typeface="Cambria Math"/>
                            </a:rPr>
                            <m:t>𝐻</m:t>
                          </m:r>
                        </m:e>
                        <m:sub>
                          <m:r>
                            <a:rPr lang="en-US" i="1">
                              <a:latin typeface="Cambria Math"/>
                            </a:rPr>
                            <m:t>𝑓</m:t>
                          </m:r>
                        </m:sub>
                      </m:sSub>
                      <m:r>
                        <a:rPr lang="en-US" i="1">
                          <a:latin typeface="Cambria Math"/>
                        </a:rPr>
                        <m:t>=</m:t>
                      </m:r>
                      <m:f>
                        <m:fPr>
                          <m:ctrlPr>
                            <a:rPr lang="en-US" i="1">
                              <a:latin typeface="Cambria Math"/>
                            </a:rPr>
                          </m:ctrlPr>
                        </m:fPr>
                        <m:num>
                          <m:r>
                            <a:rPr lang="en-US" i="1">
                              <a:latin typeface="Cambria Math"/>
                            </a:rPr>
                            <m:t>𝐾𝐿𝑃</m:t>
                          </m:r>
                          <m:sSup>
                            <m:sSupPr>
                              <m:ctrlPr>
                                <a:rPr lang="en-US" i="1">
                                  <a:latin typeface="Cambria Math"/>
                                </a:rPr>
                              </m:ctrlPr>
                            </m:sSupPr>
                            <m:e>
                              <m:r>
                                <a:rPr lang="en-US" i="1">
                                  <a:latin typeface="Cambria Math"/>
                                </a:rPr>
                                <m:t>𝑉</m:t>
                              </m:r>
                            </m:e>
                            <m:sup>
                              <m:r>
                                <a:rPr lang="en-US" i="1">
                                  <a:latin typeface="Cambria Math"/>
                                </a:rPr>
                                <m:t>2</m:t>
                              </m:r>
                            </m:sup>
                          </m:sSup>
                        </m:num>
                        <m:den>
                          <m:r>
                            <a:rPr lang="en-US" i="1">
                              <a:latin typeface="Cambria Math"/>
                            </a:rPr>
                            <m:t>𝐴</m:t>
                          </m:r>
                        </m:den>
                      </m:f>
                    </m:oMath>
                  </m:oMathPara>
                </a14:m>
                <a:endParaRPr lang="en-US" sz="2900" dirty="0"/>
              </a:p>
              <a:p>
                <a:pPr>
                  <a:defRPr/>
                </a:pPr>
                <a:endParaRPr lang="en-US" sz="2900" dirty="0"/>
              </a:p>
              <a:p>
                <a:pPr>
                  <a:defRPr/>
                </a:pPr>
                <a:r>
                  <a:rPr lang="en-US" sz="2900" dirty="0"/>
                  <a:t>Where K= </a:t>
                </a:r>
                <a:r>
                  <a:rPr lang="en-US" sz="2900" dirty="0" smtClean="0"/>
                  <a:t>coefficient of </a:t>
                </a:r>
                <a:r>
                  <a:rPr lang="en-US" sz="2900" dirty="0"/>
                  <a:t>friction(f p/8)</a:t>
                </a:r>
              </a:p>
              <a:p>
                <a:pPr lvl="3">
                  <a:defRPr/>
                </a:pPr>
                <a:r>
                  <a:rPr lang="en-US" sz="2900" dirty="0"/>
                  <a:t>L=Length of the airway(m)</a:t>
                </a:r>
              </a:p>
              <a:p>
                <a:pPr lvl="3">
                  <a:defRPr/>
                </a:pPr>
                <a:r>
                  <a:rPr lang="en-US" sz="2900" dirty="0"/>
                  <a:t>O=Perimeter of the airway(m)</a:t>
                </a:r>
              </a:p>
              <a:p>
                <a:pPr lvl="3">
                  <a:defRPr/>
                </a:pPr>
                <a:r>
                  <a:rPr lang="en-US" sz="2900" dirty="0"/>
                  <a:t>V= Vel. Of air(m/s)</a:t>
                </a:r>
              </a:p>
              <a:p>
                <a:pPr lvl="3">
                  <a:defRPr/>
                </a:pPr>
                <a:r>
                  <a:rPr lang="en-US" sz="2900" dirty="0"/>
                  <a:t>A= cross sectional area of the </a:t>
                </a:r>
                <a:r>
                  <a:rPr lang="en-US" sz="2900" dirty="0" smtClean="0"/>
                  <a:t>airway(m</a:t>
                </a:r>
                <a:r>
                  <a:rPr lang="en-US" sz="2900" baseline="30000" dirty="0" smtClean="0"/>
                  <a:t>2 </a:t>
                </a:r>
                <a:r>
                  <a:rPr lang="en-US" sz="2900" dirty="0" smtClean="0"/>
                  <a:t>)</a:t>
                </a:r>
                <a:endParaRPr lang="en-US" sz="2900" dirty="0"/>
              </a:p>
              <a:p>
                <a:endParaRPr lang="en-US" dirty="0"/>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762000" y="1066800"/>
                <a:ext cx="7058809" cy="4765829"/>
              </a:xfrm>
              <a:blipFill rotWithShape="1">
                <a:blip r:embed="rId2"/>
                <a:stretch>
                  <a:fillRect l="-432" t="-2685" b="-485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4A42A931-2C42-41EF-8871-52299C7FFE7E}" type="slidenum">
              <a:rPr lang="en-US" smtClean="0"/>
              <a:pPr/>
              <a:t>11</a:t>
            </a:fld>
            <a:endParaRPr lang="en-US"/>
          </a:p>
        </p:txBody>
      </p:sp>
    </p:spTree>
    <p:extLst>
      <p:ext uri="{BB962C8B-B14F-4D97-AF65-F5344CB8AC3E}">
        <p14:creationId xmlns:p14="http://schemas.microsoft.com/office/powerpoint/2010/main" xmlns="" val="39704529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Bureau </a:t>
            </a:r>
            <a:r>
              <a:rPr lang="en-US" dirty="0"/>
              <a:t>of Mines schedule  of  friction  factors  for  mine airways </a:t>
            </a:r>
          </a:p>
        </p:txBody>
      </p:sp>
      <p:pic>
        <p:nvPicPr>
          <p:cNvPr id="5" name="Content Placeholder 4"/>
          <p:cNvPicPr>
            <a:picLocks noGrp="1"/>
          </p:cNvPicPr>
          <p:nvPr>
            <p:ph idx="1"/>
          </p:nvPr>
        </p:nvPicPr>
        <p:blipFill>
          <a:blip r:embed="rId2"/>
          <a:stretch>
            <a:fillRect/>
          </a:stretch>
        </p:blipFill>
        <p:spPr>
          <a:xfrm>
            <a:off x="533400" y="1524000"/>
            <a:ext cx="7696200" cy="4038600"/>
          </a:xfrm>
          <a:prstGeom prst="rect">
            <a:avLst/>
          </a:prstGeom>
        </p:spPr>
      </p:pic>
      <p:sp>
        <p:nvSpPr>
          <p:cNvPr id="3" name="Slide Number Placeholder 2"/>
          <p:cNvSpPr>
            <a:spLocks noGrp="1"/>
          </p:cNvSpPr>
          <p:nvPr>
            <p:ph type="sldNum" sz="quarter" idx="12"/>
          </p:nvPr>
        </p:nvSpPr>
        <p:spPr/>
        <p:txBody>
          <a:bodyPr/>
          <a:lstStyle/>
          <a:p>
            <a:fld id="{4A42A931-2C42-41EF-8871-52299C7FFE7E}" type="slidenum">
              <a:rPr lang="en-US" smtClean="0"/>
              <a:pPr/>
              <a:t>12</a:t>
            </a:fld>
            <a:endParaRPr lang="en-US"/>
          </a:p>
        </p:txBody>
      </p:sp>
      <p:sp>
        <p:nvSpPr>
          <p:cNvPr id="6" name="TextBox 5"/>
          <p:cNvSpPr txBox="1"/>
          <p:nvPr/>
        </p:nvSpPr>
        <p:spPr>
          <a:xfrm>
            <a:off x="457200" y="5562600"/>
            <a:ext cx="7772400" cy="1200329"/>
          </a:xfrm>
          <a:prstGeom prst="rect">
            <a:avLst/>
          </a:prstGeom>
          <a:noFill/>
        </p:spPr>
        <p:txBody>
          <a:bodyPr wrap="square" rtlCol="0">
            <a:spAutoFit/>
          </a:bodyPr>
          <a:lstStyle/>
          <a:p>
            <a:r>
              <a:rPr lang="en-US" dirty="0"/>
              <a:t>Source: McElroy, 1935.Note: All values of K are for air weighing 0.0750 </a:t>
            </a:r>
            <a:r>
              <a:rPr lang="en-US" dirty="0" err="1"/>
              <a:t>Ib</a:t>
            </a:r>
            <a:r>
              <a:rPr lang="en-US" dirty="0"/>
              <a:t>/ft. Values in the table are expressed in whole numbers but must be multiplied by 10</a:t>
            </a:r>
            <a:r>
              <a:rPr lang="en-US" baseline="30000" dirty="0"/>
              <a:t>-10</a:t>
            </a:r>
            <a:r>
              <a:rPr lang="en-US" dirty="0"/>
              <a:t> to obtain the proper K value.</a:t>
            </a:r>
          </a:p>
          <a:p>
            <a:endParaRPr lang="en-US" dirty="0"/>
          </a:p>
        </p:txBody>
      </p:sp>
    </p:spTree>
    <p:extLst>
      <p:ext uri="{BB962C8B-B14F-4D97-AF65-F5344CB8AC3E}">
        <p14:creationId xmlns:p14="http://schemas.microsoft.com/office/powerpoint/2010/main" xmlns="" val="32223903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7024744" cy="1143000"/>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smtClean="0"/>
              <a:t/>
            </a:r>
            <a:br>
              <a:rPr lang="en-US" dirty="0" smtClean="0"/>
            </a:br>
            <a:r>
              <a:rPr lang="en-US" sz="4000" dirty="0" smtClean="0"/>
              <a:t>Shock Pressure Losses</a:t>
            </a:r>
            <a:r>
              <a:rPr lang="en-US" dirty="0"/>
              <a:t/>
            </a:r>
            <a:br>
              <a:rPr lang="en-US" dirty="0"/>
            </a:br>
            <a:endParaRPr lang="en-US" dirty="0"/>
          </a:p>
        </p:txBody>
      </p:sp>
      <p:sp>
        <p:nvSpPr>
          <p:cNvPr id="3" name="Content Placeholder 2"/>
          <p:cNvSpPr>
            <a:spLocks noGrp="1"/>
          </p:cNvSpPr>
          <p:nvPr>
            <p:ph idx="1"/>
          </p:nvPr>
        </p:nvSpPr>
        <p:spPr>
          <a:xfrm>
            <a:off x="457200" y="1447800"/>
            <a:ext cx="7543800" cy="4648200"/>
          </a:xfrm>
        </p:spPr>
        <p:txBody>
          <a:bodyPr>
            <a:normAutofit lnSpcReduction="10000"/>
          </a:bodyPr>
          <a:lstStyle/>
          <a:p>
            <a:r>
              <a:rPr lang="en-US" dirty="0"/>
              <a:t>Shock losses  arise from changes in direction(e.g., bends), changes in cross-sectional areas (e.g., obstructions),or changes in both (e.g., junctions and splits</a:t>
            </a:r>
            <a:r>
              <a:rPr lang="en-US" dirty="0" smtClean="0"/>
              <a:t>).</a:t>
            </a:r>
          </a:p>
          <a:p>
            <a:endParaRPr lang="en-US" dirty="0" smtClean="0"/>
          </a:p>
          <a:p>
            <a:r>
              <a:rPr lang="en-US" dirty="0"/>
              <a:t>Shock losses are independent of the roughness of walls and therefore cannot be computed directly as friction losses</a:t>
            </a:r>
            <a:r>
              <a:rPr lang="en-US" dirty="0" smtClean="0"/>
              <a:t>.</a:t>
            </a:r>
          </a:p>
          <a:p>
            <a:endParaRPr lang="en-US" dirty="0" smtClean="0"/>
          </a:p>
          <a:p>
            <a:r>
              <a:rPr lang="en-US" dirty="0"/>
              <a:t>However, shock losses bear a constant ratio to the velocity pressure corresponding to the mean velocity of </a:t>
            </a:r>
            <a:r>
              <a:rPr lang="en-US" dirty="0" smtClean="0"/>
              <a:t>flow.</a:t>
            </a:r>
          </a:p>
          <a:p>
            <a:endParaRPr lang="en-US" dirty="0"/>
          </a:p>
        </p:txBody>
      </p:sp>
      <p:sp>
        <p:nvSpPr>
          <p:cNvPr id="4" name="Slide Number Placeholder 3"/>
          <p:cNvSpPr>
            <a:spLocks noGrp="1"/>
          </p:cNvSpPr>
          <p:nvPr>
            <p:ph type="sldNum" sz="quarter" idx="12"/>
          </p:nvPr>
        </p:nvSpPr>
        <p:spPr/>
        <p:txBody>
          <a:bodyPr/>
          <a:lstStyle/>
          <a:p>
            <a:fld id="{4A42A931-2C42-41EF-8871-52299C7FFE7E}" type="slidenum">
              <a:rPr lang="en-US" smtClean="0"/>
              <a:pPr/>
              <a:t>13</a:t>
            </a:fld>
            <a:endParaRPr lang="en-US"/>
          </a:p>
        </p:txBody>
      </p:sp>
    </p:spTree>
    <p:extLst>
      <p:ext uri="{BB962C8B-B14F-4D97-AF65-F5344CB8AC3E}">
        <p14:creationId xmlns:p14="http://schemas.microsoft.com/office/powerpoint/2010/main" xmlns="" val="27907470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normAutofit fontScale="90000"/>
          </a:bodyPr>
          <a:lstStyle/>
          <a:p>
            <a:r>
              <a:rPr lang="en-US" dirty="0" smtClean="0"/>
              <a:t>Calculating Shock Losses</a:t>
            </a:r>
            <a:br>
              <a:rPr lang="en-US" dirty="0" smtClean="0"/>
            </a:br>
            <a:r>
              <a:rPr lang="en-US" sz="2000" b="0" dirty="0">
                <a:solidFill>
                  <a:schemeClr val="tx2"/>
                </a:solidFill>
              </a:rPr>
              <a:t>There are three methods for estimating shock </a:t>
            </a:r>
            <a:r>
              <a:rPr lang="en-US" sz="2000" b="0" dirty="0" smtClean="0">
                <a:solidFill>
                  <a:schemeClr val="tx2"/>
                </a:solidFill>
              </a:rPr>
              <a:t>losses:</a:t>
            </a:r>
            <a:r>
              <a:rPr lang="en-US" sz="2700" u="sng" dirty="0" smtClean="0">
                <a:solidFill>
                  <a:schemeClr val="tx2"/>
                </a:solidFill>
              </a:rPr>
              <a:t/>
            </a:r>
            <a:br>
              <a:rPr lang="en-US" sz="2700" u="sng" dirty="0" smtClean="0">
                <a:solidFill>
                  <a:schemeClr val="tx2"/>
                </a:solidFill>
              </a:rPr>
            </a:br>
            <a:endParaRPr lang="en-US" dirty="0">
              <a:solidFill>
                <a:schemeClr val="tx2"/>
              </a:solidFill>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447800"/>
                <a:ext cx="7924800" cy="4876800"/>
              </a:xfrm>
            </p:spPr>
            <p:txBody>
              <a:bodyPr>
                <a:normAutofit/>
              </a:bodyPr>
              <a:lstStyle/>
              <a:p>
                <a:r>
                  <a:rPr lang="en-US" u="sng" dirty="0" smtClean="0"/>
                  <a:t>METHOD 1</a:t>
                </a:r>
                <a:r>
                  <a:rPr lang="en-US" dirty="0" smtClean="0"/>
                  <a:t>Calculate </a:t>
                </a:r>
                <a:r>
                  <a:rPr lang="en-US" dirty="0"/>
                  <a:t>the shock loss as a function of the velocity head</a:t>
                </a:r>
                <a:r>
                  <a:rPr lang="en-US" dirty="0" smtClean="0"/>
                  <a:t>:</a:t>
                </a:r>
              </a:p>
              <a:p>
                <a:pPr marL="68580"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𝐻</m:t>
                          </m:r>
                        </m:e>
                        <m:sub>
                          <m:r>
                            <a:rPr lang="en-US" i="1">
                              <a:latin typeface="Cambria Math"/>
                            </a:rPr>
                            <m:t>𝑥</m:t>
                          </m:r>
                        </m:sub>
                      </m:sSub>
                      <m:r>
                        <a:rPr lang="en-US" i="1">
                          <a:latin typeface="Cambria Math"/>
                        </a:rPr>
                        <m:t>=</m:t>
                      </m:r>
                      <m:r>
                        <a:rPr lang="en-US" i="1">
                          <a:latin typeface="Cambria Math"/>
                        </a:rPr>
                        <m:t>𝑋</m:t>
                      </m:r>
                      <m:sSub>
                        <m:sSubPr>
                          <m:ctrlPr>
                            <a:rPr lang="en-US" i="1">
                              <a:latin typeface="Cambria Math"/>
                            </a:rPr>
                          </m:ctrlPr>
                        </m:sSubPr>
                        <m:e>
                          <m:r>
                            <a:rPr lang="en-US" i="1">
                              <a:latin typeface="Cambria Math"/>
                            </a:rPr>
                            <m:t>𝐻</m:t>
                          </m:r>
                        </m:e>
                        <m:sub>
                          <m:r>
                            <a:rPr lang="en-US" i="1">
                              <a:latin typeface="Cambria Math"/>
                            </a:rPr>
                            <m:t>𝑣</m:t>
                          </m:r>
                        </m:sub>
                      </m:sSub>
                    </m:oMath>
                  </m:oMathPara>
                </a14:m>
                <a:endParaRPr lang="en-US" dirty="0"/>
              </a:p>
              <a:p>
                <a:pPr marL="0" indent="0" algn="ctr">
                  <a:buNone/>
                </a:pPr>
                <a:r>
                  <a:rPr lang="en-US" sz="1900" dirty="0" smtClean="0"/>
                  <a:t>where </a:t>
                </a:r>
                <a:r>
                  <a:rPr lang="en-US" sz="1900" dirty="0" err="1"/>
                  <a:t>H</a:t>
                </a:r>
                <a:r>
                  <a:rPr lang="en-US" sz="1900" baseline="-25000" dirty="0" err="1"/>
                  <a:t>x</a:t>
                </a:r>
                <a:r>
                  <a:rPr lang="en-US" sz="1900" dirty="0"/>
                  <a:t> is head loss due to shock, and X is an empirical shock </a:t>
                </a:r>
                <a:r>
                  <a:rPr lang="en-US" sz="1900" dirty="0" smtClean="0"/>
                  <a:t>      loss </a:t>
                </a:r>
                <a:r>
                  <a:rPr lang="en-US" sz="1900" dirty="0"/>
                  <a:t>factor found by experiment</a:t>
                </a:r>
                <a:r>
                  <a:rPr lang="en-US" sz="1900" dirty="0" smtClean="0"/>
                  <a:t>.</a:t>
                </a:r>
              </a:p>
              <a:p>
                <a:pPr marL="0" indent="0" algn="ctr">
                  <a:buNone/>
                </a:pPr>
                <a:endParaRPr lang="en-US" sz="1900" dirty="0"/>
              </a:p>
              <a:p>
                <a:r>
                  <a:rPr lang="en-US" u="sng" dirty="0" smtClean="0"/>
                  <a:t>METHOD 2</a:t>
                </a:r>
                <a:r>
                  <a:rPr lang="en-US" dirty="0" smtClean="0"/>
                  <a:t>Account </a:t>
                </a:r>
                <a:r>
                  <a:rPr lang="en-US" dirty="0"/>
                  <a:t>for shock losses by increasing the value of the friction factor K for that section of the airway where shock losses occur.  The US Bureau of Mines’ friction factor table accounts for obstructions and sinuosity of airways.</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447800"/>
                <a:ext cx="7924800" cy="4876800"/>
              </a:xfrm>
              <a:blipFill rotWithShape="1">
                <a:blip r:embed="rId2"/>
                <a:stretch>
                  <a:fillRect t="-1000" r="-38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A42A931-2C42-41EF-8871-52299C7FFE7E}" type="slidenum">
              <a:rPr lang="en-US" smtClean="0"/>
              <a:pPr/>
              <a:t>14</a:t>
            </a:fld>
            <a:endParaRPr lang="en-US"/>
          </a:p>
        </p:txBody>
      </p:sp>
    </p:spTree>
    <p:extLst>
      <p:ext uri="{BB962C8B-B14F-4D97-AF65-F5344CB8AC3E}">
        <p14:creationId xmlns:p14="http://schemas.microsoft.com/office/powerpoint/2010/main" xmlns="" val="34865345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85800"/>
            <a:ext cx="8153400" cy="5440363"/>
          </a:xfrm>
        </p:spPr>
        <p:txBody>
          <a:bodyPr>
            <a:normAutofit/>
          </a:bodyPr>
          <a:lstStyle/>
          <a:p>
            <a:r>
              <a:rPr lang="en-US" u="sng" dirty="0" smtClean="0"/>
              <a:t>METHOD 3 </a:t>
            </a:r>
            <a:r>
              <a:rPr lang="en-US" dirty="0"/>
              <a:t>Account for shock loss by expressing a shock loss condition as an additional length of a straight airway to be added to the given length of the airway. This length is known as the equivalent length, L</a:t>
            </a:r>
            <a:r>
              <a:rPr lang="en-US" baseline="-25000" dirty="0"/>
              <a:t>e</a:t>
            </a:r>
            <a:r>
              <a:rPr lang="en-US" dirty="0"/>
              <a:t>.  With the equivalent length method, the head loss in an airway H</a:t>
            </a:r>
            <a:r>
              <a:rPr lang="en-US" baseline="-25000" dirty="0"/>
              <a:t>L</a:t>
            </a:r>
            <a:r>
              <a:rPr lang="en-US" dirty="0"/>
              <a:t> is obtained by including in the Atkinson equation the equivalent length</a:t>
            </a:r>
            <a:r>
              <a:rPr lang="en-US" dirty="0" smtClean="0"/>
              <a:t>:</a:t>
            </a:r>
          </a:p>
          <a:p>
            <a:endParaRPr lang="en-US" dirty="0" smtClean="0"/>
          </a:p>
          <a:p>
            <a:endParaRPr lang="en-US" dirty="0" smtClean="0"/>
          </a:p>
          <a:p>
            <a:pPr marL="0" indent="0" algn="ctr">
              <a:buNone/>
            </a:pPr>
            <a:r>
              <a:rPr lang="en-US" sz="1800" dirty="0" smtClean="0"/>
              <a:t>In the above equation , L</a:t>
            </a:r>
            <a:r>
              <a:rPr lang="en-US" sz="1800" baseline="-25000" dirty="0" smtClean="0"/>
              <a:t>e</a:t>
            </a:r>
            <a:r>
              <a:rPr lang="en-US" sz="1800" dirty="0" smtClean="0"/>
              <a:t> </a:t>
            </a:r>
            <a:r>
              <a:rPr lang="en-US" sz="1800" dirty="0"/>
              <a:t>is equivalent length in </a:t>
            </a:r>
            <a:r>
              <a:rPr lang="en-US" sz="1800" dirty="0" err="1"/>
              <a:t>ft</a:t>
            </a:r>
            <a:r>
              <a:rPr lang="en-US" sz="1800" dirty="0"/>
              <a:t> (m).</a:t>
            </a:r>
            <a:endParaRPr lang="en-US" sz="1800" dirty="0" smtClean="0"/>
          </a:p>
          <a:p>
            <a:r>
              <a:rPr lang="en-US" dirty="0" smtClean="0"/>
              <a:t>This </a:t>
            </a:r>
            <a:r>
              <a:rPr lang="en-US" dirty="0"/>
              <a:t>method is recommended for all routine mine ventilation calculations. Hartman and </a:t>
            </a:r>
            <a:r>
              <a:rPr lang="en-US" dirty="0" err="1"/>
              <a:t>Mutmansky</a:t>
            </a:r>
            <a:r>
              <a:rPr lang="en-US" dirty="0"/>
              <a:t> (1982) </a:t>
            </a:r>
            <a:endParaRPr lang="en-US" dirty="0" smtClean="0"/>
          </a:p>
        </p:txBody>
      </p:sp>
      <p:sp>
        <p:nvSpPr>
          <p:cNvPr id="2" name="Slide Number Placeholder 1"/>
          <p:cNvSpPr>
            <a:spLocks noGrp="1"/>
          </p:cNvSpPr>
          <p:nvPr>
            <p:ph type="sldNum" sz="quarter" idx="12"/>
          </p:nvPr>
        </p:nvSpPr>
        <p:spPr/>
        <p:txBody>
          <a:bodyPr/>
          <a:lstStyle/>
          <a:p>
            <a:fld id="{4A42A931-2C42-41EF-8871-52299C7FFE7E}" type="slidenum">
              <a:rPr lang="en-US" smtClean="0"/>
              <a:pPr/>
              <a:t>15</a:t>
            </a:fld>
            <a:endParaRPr lang="en-US"/>
          </a:p>
        </p:txBody>
      </p:sp>
      <mc:AlternateContent xmlns:mc="http://schemas.openxmlformats.org/markup-compatibility/2006">
        <mc:Choice xmlns:a14="http://schemas.microsoft.com/office/drawing/2010/main" xmlns="" Requires="a14">
          <p:sp>
            <p:nvSpPr>
              <p:cNvPr id="5" name="Rectangle 4"/>
              <p:cNvSpPr/>
              <p:nvPr/>
            </p:nvSpPr>
            <p:spPr>
              <a:xfrm>
                <a:off x="2667000" y="3352800"/>
                <a:ext cx="3251723" cy="670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𝐻</m:t>
                          </m:r>
                        </m:e>
                        <m:sub>
                          <m:r>
                            <a:rPr lang="en-US" i="1">
                              <a:latin typeface="Cambria Math"/>
                            </a:rPr>
                            <m:t>𝐿</m:t>
                          </m:r>
                        </m:sub>
                      </m:sSub>
                      <m:r>
                        <a:rPr lang="en-US" i="1">
                          <a:latin typeface="Cambria Math"/>
                        </a:rPr>
                        <m:t>= </m:t>
                      </m:r>
                      <m:sSub>
                        <m:sSubPr>
                          <m:ctrlPr>
                            <a:rPr lang="en-US" i="1">
                              <a:latin typeface="Cambria Math"/>
                            </a:rPr>
                          </m:ctrlPr>
                        </m:sSubPr>
                        <m:e>
                          <m:r>
                            <a:rPr lang="en-US" i="1">
                              <a:latin typeface="Cambria Math"/>
                            </a:rPr>
                            <m:t>𝐻</m:t>
                          </m:r>
                        </m:e>
                        <m:sub>
                          <m:r>
                            <a:rPr lang="en-US" i="1">
                              <a:latin typeface="Cambria Math"/>
                            </a:rPr>
                            <m:t>𝑓</m:t>
                          </m:r>
                        </m:sub>
                      </m:sSub>
                      <m:r>
                        <a:rPr lang="en-US" i="1">
                          <a:latin typeface="Cambria Math"/>
                        </a:rPr>
                        <m:t>+ </m:t>
                      </m:r>
                      <m:sSub>
                        <m:sSubPr>
                          <m:ctrlPr>
                            <a:rPr lang="en-US" i="1">
                              <a:latin typeface="Cambria Math"/>
                            </a:rPr>
                          </m:ctrlPr>
                        </m:sSubPr>
                        <m:e>
                          <m:r>
                            <a:rPr lang="en-US" i="1">
                              <a:latin typeface="Cambria Math"/>
                            </a:rPr>
                            <m:t>𝐻</m:t>
                          </m:r>
                        </m:e>
                        <m:sub>
                          <m:r>
                            <a:rPr lang="en-US" i="1">
                              <a:latin typeface="Cambria Math"/>
                            </a:rPr>
                            <m:t>𝑥</m:t>
                          </m:r>
                        </m:sub>
                      </m:sSub>
                      <m:r>
                        <a:rPr lang="en-US" i="1">
                          <a:latin typeface="Cambria Math"/>
                        </a:rPr>
                        <m:t>=</m:t>
                      </m:r>
                      <m:f>
                        <m:fPr>
                          <m:ctrlPr>
                            <a:rPr lang="en-US" i="1">
                              <a:latin typeface="Cambria Math"/>
                            </a:rPr>
                          </m:ctrlPr>
                        </m:fPr>
                        <m:num>
                          <m:r>
                            <a:rPr lang="en-US" i="1">
                              <a:latin typeface="Cambria Math"/>
                            </a:rPr>
                            <m:t>𝐾</m:t>
                          </m:r>
                          <m:d>
                            <m:dPr>
                              <m:ctrlPr>
                                <a:rPr lang="en-US" i="1">
                                  <a:latin typeface="Cambria Math"/>
                                </a:rPr>
                              </m:ctrlPr>
                            </m:dPr>
                            <m:e>
                              <m:r>
                                <a:rPr lang="en-US" i="1">
                                  <a:latin typeface="Cambria Math"/>
                                </a:rPr>
                                <m:t>𝐿</m:t>
                              </m:r>
                              <m:r>
                                <a:rPr lang="en-US" i="1">
                                  <a:latin typeface="Cambria Math"/>
                                </a:rPr>
                                <m:t>+</m:t>
                              </m:r>
                              <m:sSub>
                                <m:sSubPr>
                                  <m:ctrlPr>
                                    <a:rPr lang="en-US" i="1">
                                      <a:latin typeface="Cambria Math"/>
                                    </a:rPr>
                                  </m:ctrlPr>
                                </m:sSubPr>
                                <m:e>
                                  <m:r>
                                    <a:rPr lang="en-US" i="1">
                                      <a:latin typeface="Cambria Math"/>
                                    </a:rPr>
                                    <m:t>𝐿</m:t>
                                  </m:r>
                                </m:e>
                                <m:sub>
                                  <m:r>
                                    <a:rPr lang="en-US" i="1">
                                      <a:latin typeface="Cambria Math"/>
                                    </a:rPr>
                                    <m:t>𝑒</m:t>
                                  </m:r>
                                </m:sub>
                              </m:sSub>
                            </m:e>
                          </m:d>
                          <m:sSup>
                            <m:sSupPr>
                              <m:ctrlPr>
                                <a:rPr lang="en-US" i="1">
                                  <a:latin typeface="Cambria Math"/>
                                </a:rPr>
                              </m:ctrlPr>
                            </m:sSupPr>
                            <m:e>
                              <m:r>
                                <a:rPr lang="en-US" i="1">
                                  <a:latin typeface="Cambria Math"/>
                                </a:rPr>
                                <m:t>𝑉</m:t>
                              </m:r>
                            </m:e>
                            <m:sup>
                              <m:r>
                                <a:rPr lang="en-US" i="1">
                                  <a:latin typeface="Cambria Math"/>
                                </a:rPr>
                                <m:t>2</m:t>
                              </m:r>
                            </m:sup>
                          </m:sSup>
                        </m:num>
                        <m:den>
                          <m:r>
                            <a:rPr lang="en-US" i="1">
                              <a:latin typeface="Cambria Math"/>
                            </a:rPr>
                            <m:t>𝐴</m:t>
                          </m:r>
                        </m:den>
                      </m:f>
                    </m:oMath>
                  </m:oMathPara>
                </a14:m>
                <a:endParaRPr lang="en-US" dirty="0"/>
              </a:p>
            </p:txBody>
          </p:sp>
        </mc:Choice>
        <mc:Fallback>
          <p:sp>
            <p:nvSpPr>
              <p:cNvPr id="5" name="Rectangle 4"/>
              <p:cNvSpPr>
                <a:spLocks noRot="1" noChangeAspect="1" noMove="1" noResize="1" noEditPoints="1" noAdjustHandles="1" noChangeArrowheads="1" noChangeShapeType="1" noTextEdit="1"/>
              </p:cNvSpPr>
              <p:nvPr/>
            </p:nvSpPr>
            <p:spPr>
              <a:xfrm>
                <a:off x="2667000" y="3352800"/>
                <a:ext cx="3251723" cy="670825"/>
              </a:xfrm>
              <a:prstGeom prst="rect">
                <a:avLst/>
              </a:prstGeom>
              <a:blipFill rotWithShape="1">
                <a:blip r:embed="rId2"/>
                <a:stretch>
                  <a:fillRect r="-2251"/>
                </a:stretch>
              </a:blipFill>
            </p:spPr>
            <p:txBody>
              <a:bodyPr/>
              <a:lstStyle/>
              <a:p>
                <a:r>
                  <a:rPr lang="en-US">
                    <a:noFill/>
                  </a:rPr>
                  <a:t> </a:t>
                </a:r>
              </a:p>
            </p:txBody>
          </p:sp>
        </mc:Fallback>
      </mc:AlternateContent>
    </p:spTree>
    <p:extLst>
      <p:ext uri="{BB962C8B-B14F-4D97-AF65-F5344CB8AC3E}">
        <p14:creationId xmlns:p14="http://schemas.microsoft.com/office/powerpoint/2010/main" xmlns="" val="6294691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0"/>
            <a:ext cx="8229600" cy="1143000"/>
          </a:xfrm>
        </p:spPr>
        <p:txBody>
          <a:bodyPr>
            <a:normAutofit fontScale="90000"/>
          </a:bodyPr>
          <a:lstStyle/>
          <a:p>
            <a:r>
              <a:rPr lang="en-US" sz="3600" u="sng" dirty="0"/>
              <a:t>Table: Equivalent Lengths for Various Sources of Shock Loss</a:t>
            </a:r>
            <a:r>
              <a:rPr lang="en-US" sz="1800" u="sng" dirty="0"/>
              <a:t/>
            </a:r>
            <a:br>
              <a:rPr lang="en-US" sz="1800" u="sng" dirty="0"/>
            </a:br>
            <a:endParaRPr lang="en-US" sz="1800" dirty="0"/>
          </a:p>
        </p:txBody>
      </p:sp>
      <p:sp>
        <p:nvSpPr>
          <p:cNvPr id="3" name="Slide Number Placeholder 2"/>
          <p:cNvSpPr>
            <a:spLocks noGrp="1"/>
          </p:cNvSpPr>
          <p:nvPr>
            <p:ph type="sldNum" sz="quarter" idx="12"/>
          </p:nvPr>
        </p:nvSpPr>
        <p:spPr/>
        <p:txBody>
          <a:bodyPr/>
          <a:lstStyle/>
          <a:p>
            <a:fld id="{4A42A931-2C42-41EF-8871-52299C7FFE7E}" type="slidenum">
              <a:rPr lang="en-US" smtClean="0"/>
              <a:pPr/>
              <a:t>16</a:t>
            </a:fld>
            <a:endParaRPr lang="en-US"/>
          </a:p>
        </p:txBody>
      </p:sp>
      <p:sp>
        <p:nvSpPr>
          <p:cNvPr id="4" name="Content Placeholder 3"/>
          <p:cNvSpPr>
            <a:spLocks noGrp="1"/>
          </p:cNvSpPr>
          <p:nvPr>
            <p:ph idx="1"/>
          </p:nvPr>
        </p:nvSpPr>
        <p:spPr/>
        <p:txBody>
          <a:bodyPr/>
          <a:lstStyle/>
          <a:p>
            <a:endParaRPr lang="en-US"/>
          </a:p>
        </p:txBody>
      </p:sp>
      <p:pic>
        <p:nvPicPr>
          <p:cNvPr id="7" name="Picture 6"/>
          <p:cNvPicPr/>
          <p:nvPr/>
        </p:nvPicPr>
        <p:blipFill>
          <a:blip r:embed="rId2">
            <a:duotone>
              <a:prstClr val="black"/>
              <a:srgbClr val="D9C3A5">
                <a:tint val="50000"/>
                <a:satMod val="180000"/>
              </a:srgbClr>
            </a:duotone>
            <a:extLst>
              <a:ext uri="{BEBA8EAE-BF5A-486C-A8C5-ECC9F3942E4B}">
                <a14:imgProps xmlns:a14="http://schemas.microsoft.com/office/drawing/2010/main" xmlns="">
                  <a14:imgLayer r:embed="rId3">
                    <a14:imgEffect>
                      <a14:sharpenSoften amount="74000"/>
                    </a14:imgEffect>
                  </a14:imgLayer>
                </a14:imgProps>
              </a:ext>
            </a:extLst>
          </a:blip>
          <a:stretch>
            <a:fillRect/>
          </a:stretch>
        </p:blipFill>
        <p:spPr>
          <a:xfrm>
            <a:off x="1524000" y="1676400"/>
            <a:ext cx="5105400" cy="4876800"/>
          </a:xfrm>
          <a:prstGeom prst="rect">
            <a:avLst/>
          </a:prstGeom>
        </p:spPr>
      </p:pic>
    </p:spTree>
    <p:extLst>
      <p:ext uri="{BB962C8B-B14F-4D97-AF65-F5344CB8AC3E}">
        <p14:creationId xmlns:p14="http://schemas.microsoft.com/office/powerpoint/2010/main" xmlns="" val="26078824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981200"/>
            <a:ext cx="7033710" cy="2782336"/>
          </a:xfrm>
        </p:spPr>
        <p:txBody>
          <a:bodyPr>
            <a:normAutofit fontScale="90000"/>
          </a:bodyPr>
          <a:lstStyle/>
          <a:p>
            <a:pPr algn="ctr"/>
            <a:r>
              <a:rPr lang="en-US" dirty="0"/>
              <a:t>Types of Mine Openings and Configurations </a:t>
            </a:r>
            <a:r>
              <a:rPr lang="en-US" dirty="0" smtClean="0"/>
              <a:t>Contributing to Losses in </a:t>
            </a:r>
            <a:r>
              <a:rPr lang="en-US" dirty="0"/>
              <a:t>an Underground Mine</a:t>
            </a:r>
            <a:br>
              <a:rPr lang="en-US" dirty="0"/>
            </a:br>
            <a:endParaRPr lang="en-US" dirty="0"/>
          </a:p>
        </p:txBody>
      </p:sp>
      <p:sp>
        <p:nvSpPr>
          <p:cNvPr id="4" name="Slide Number Placeholder 1"/>
          <p:cNvSpPr>
            <a:spLocks noGrp="1"/>
          </p:cNvSpPr>
          <p:nvPr>
            <p:ph type="sldNum" sz="quarter" idx="12"/>
          </p:nvPr>
        </p:nvSpPr>
        <p:spPr>
          <a:xfrm>
            <a:off x="4649096" y="224491"/>
            <a:ext cx="1332156" cy="365125"/>
          </a:xfrm>
        </p:spPr>
        <p:txBody>
          <a:bodyPr/>
          <a:lstStyle/>
          <a:p>
            <a:fld id="{4A42A931-2C42-41EF-8871-52299C7FFE7E}" type="slidenum">
              <a:rPr lang="en-US" smtClean="0"/>
              <a:pPr/>
              <a:t>17</a:t>
            </a:fld>
            <a:endParaRPr lang="en-US" dirty="0"/>
          </a:p>
        </p:txBody>
      </p:sp>
    </p:spTree>
    <p:extLst>
      <p:ext uri="{BB962C8B-B14F-4D97-AF65-F5344CB8AC3E}">
        <p14:creationId xmlns:p14="http://schemas.microsoft.com/office/powerpoint/2010/main" xmlns="" val="21107667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7024744" cy="1143000"/>
          </a:xfrm>
        </p:spPr>
        <p:txBody>
          <a:bodyPr>
            <a:noAutofit/>
          </a:bodyPr>
          <a:lstStyle/>
          <a:p>
            <a:r>
              <a:rPr lang="en-US" sz="2800" dirty="0"/>
              <a:t>PRESSURE LOSSES ACROSS DIFFERENT MINE OPENINGS AND CONFIGURATION</a:t>
            </a:r>
          </a:p>
        </p:txBody>
      </p:sp>
      <p:sp>
        <p:nvSpPr>
          <p:cNvPr id="3" name="Content Placeholder 2"/>
          <p:cNvSpPr>
            <a:spLocks noGrp="1"/>
          </p:cNvSpPr>
          <p:nvPr>
            <p:ph idx="1"/>
          </p:nvPr>
        </p:nvSpPr>
        <p:spPr/>
        <p:txBody>
          <a:bodyPr>
            <a:normAutofit fontScale="85000" lnSpcReduction="10000"/>
          </a:bodyPr>
          <a:lstStyle/>
          <a:p>
            <a:r>
              <a:rPr lang="en-US" dirty="0"/>
              <a:t>In this study, </a:t>
            </a:r>
            <a:r>
              <a:rPr lang="en-US" b="1" u="sng" dirty="0" smtClean="0"/>
              <a:t>seven </a:t>
            </a:r>
            <a:r>
              <a:rPr lang="en-US" b="1" u="sng" dirty="0"/>
              <a:t>configurations</a:t>
            </a:r>
            <a:r>
              <a:rPr lang="en-US" dirty="0"/>
              <a:t> commonly found in mine ventilation system are stimulated. </a:t>
            </a:r>
            <a:endParaRPr lang="en-US" dirty="0" smtClean="0"/>
          </a:p>
          <a:p>
            <a:r>
              <a:rPr lang="en-US" dirty="0" smtClean="0"/>
              <a:t>For </a:t>
            </a:r>
            <a:r>
              <a:rPr lang="en-US" dirty="0"/>
              <a:t>all the simulations, </a:t>
            </a:r>
            <a:r>
              <a:rPr lang="en-US" b="1" u="sng" dirty="0"/>
              <a:t>Air density</a:t>
            </a:r>
            <a:r>
              <a:rPr lang="en-US" dirty="0"/>
              <a:t> and </a:t>
            </a:r>
            <a:r>
              <a:rPr lang="en-US" b="1" u="sng" dirty="0"/>
              <a:t>viscosity</a:t>
            </a:r>
            <a:r>
              <a:rPr lang="en-US" dirty="0"/>
              <a:t> were considered to be </a:t>
            </a:r>
            <a:r>
              <a:rPr lang="en-US" b="1" u="sng" dirty="0"/>
              <a:t>1.12 kg/m3 </a:t>
            </a:r>
            <a:r>
              <a:rPr lang="en-US" dirty="0"/>
              <a:t>and </a:t>
            </a:r>
            <a:r>
              <a:rPr lang="en-US" b="1" u="sng" dirty="0"/>
              <a:t>1.85 x 10</a:t>
            </a:r>
            <a:r>
              <a:rPr lang="en-US" b="1" u="sng" baseline="30000" dirty="0"/>
              <a:t>-5</a:t>
            </a:r>
            <a:r>
              <a:rPr lang="en-US" b="1" u="sng" dirty="0"/>
              <a:t> </a:t>
            </a:r>
            <a:r>
              <a:rPr lang="en-US" b="1" u="sng" dirty="0" err="1"/>
              <a:t>Pa.s</a:t>
            </a:r>
            <a:r>
              <a:rPr lang="en-US" b="1" u="sng" dirty="0"/>
              <a:t> </a:t>
            </a:r>
            <a:r>
              <a:rPr lang="en-US" dirty="0"/>
              <a:t>respectively. </a:t>
            </a:r>
            <a:endParaRPr lang="en-US" dirty="0" smtClean="0"/>
          </a:p>
          <a:p>
            <a:r>
              <a:rPr lang="en-US" dirty="0"/>
              <a:t>It was assumed that airflow in the configuration was incompressible and </a:t>
            </a:r>
            <a:r>
              <a:rPr lang="en-US" dirty="0" smtClean="0"/>
              <a:t>isothermal.</a:t>
            </a:r>
          </a:p>
          <a:p>
            <a:r>
              <a:rPr lang="en-US" dirty="0"/>
              <a:t>All the calculations and simulations will be performed with a Reynolds number on the order of 10</a:t>
            </a:r>
            <a:r>
              <a:rPr lang="en-US" baseline="30000" dirty="0"/>
              <a:t>5</a:t>
            </a:r>
            <a:r>
              <a:rPr lang="en-US" dirty="0"/>
              <a:t> in order to replicate the real-life flow </a:t>
            </a:r>
            <a:r>
              <a:rPr lang="en-US" dirty="0" smtClean="0"/>
              <a:t>situation.</a:t>
            </a:r>
            <a:endParaRPr lang="en-US" dirty="0"/>
          </a:p>
        </p:txBody>
      </p:sp>
      <p:sp>
        <p:nvSpPr>
          <p:cNvPr id="4" name="Slide Number Placeholder 3"/>
          <p:cNvSpPr>
            <a:spLocks noGrp="1"/>
          </p:cNvSpPr>
          <p:nvPr>
            <p:ph type="sldNum" sz="quarter" idx="12"/>
          </p:nvPr>
        </p:nvSpPr>
        <p:spPr/>
        <p:txBody>
          <a:bodyPr/>
          <a:lstStyle/>
          <a:p>
            <a:fld id="{4A42A931-2C42-41EF-8871-52299C7FFE7E}" type="slidenum">
              <a:rPr lang="en-US" smtClean="0"/>
              <a:pPr/>
              <a:t>18</a:t>
            </a:fld>
            <a:endParaRPr lang="en-US"/>
          </a:p>
        </p:txBody>
      </p:sp>
    </p:spTree>
    <p:extLst>
      <p:ext uri="{BB962C8B-B14F-4D97-AF65-F5344CB8AC3E}">
        <p14:creationId xmlns:p14="http://schemas.microsoft.com/office/powerpoint/2010/main" xmlns="" val="6899405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0"/>
            <a:ext cx="7024744" cy="1143000"/>
          </a:xfrm>
        </p:spPr>
        <p:txBody>
          <a:bodyPr>
            <a:normAutofit fontScale="90000"/>
          </a:bodyPr>
          <a:lstStyle/>
          <a:p>
            <a:r>
              <a:rPr lang="en-US" dirty="0"/>
              <a:t>The Mine configurations </a:t>
            </a:r>
            <a:r>
              <a:rPr lang="en-US" dirty="0" smtClean="0"/>
              <a:t>considered for simulations are:</a:t>
            </a:r>
            <a:endParaRPr lang="en-US" dirty="0"/>
          </a:p>
        </p:txBody>
      </p:sp>
      <p:sp>
        <p:nvSpPr>
          <p:cNvPr id="3" name="Content Placeholder 2"/>
          <p:cNvSpPr>
            <a:spLocks noGrp="1"/>
          </p:cNvSpPr>
          <p:nvPr>
            <p:ph idx="1"/>
          </p:nvPr>
        </p:nvSpPr>
        <p:spPr>
          <a:xfrm>
            <a:off x="533400" y="1905000"/>
            <a:ext cx="7010400" cy="4343400"/>
          </a:xfrm>
        </p:spPr>
        <p:txBody>
          <a:bodyPr>
            <a:normAutofit lnSpcReduction="10000"/>
          </a:bodyPr>
          <a:lstStyle/>
          <a:p>
            <a:pPr marL="457200" indent="-457200">
              <a:lnSpc>
                <a:spcPct val="150000"/>
              </a:lnSpc>
              <a:buFont typeface="+mj-lt"/>
              <a:buAutoNum type="arabicPeriod"/>
            </a:pPr>
            <a:r>
              <a:rPr lang="en-US" dirty="0" smtClean="0"/>
              <a:t>Mine tunnels</a:t>
            </a:r>
            <a:endParaRPr lang="en-US" dirty="0"/>
          </a:p>
          <a:p>
            <a:pPr marL="457200" indent="-457200">
              <a:lnSpc>
                <a:spcPct val="150000"/>
              </a:lnSpc>
              <a:buFont typeface="+mj-lt"/>
              <a:buAutoNum type="arabicPeriod"/>
            </a:pPr>
            <a:r>
              <a:rPr lang="en-US" dirty="0"/>
              <a:t>Round </a:t>
            </a:r>
            <a:r>
              <a:rPr lang="en-US" dirty="0" smtClean="0"/>
              <a:t>Bends</a:t>
            </a:r>
            <a:endParaRPr lang="en-US" dirty="0"/>
          </a:p>
          <a:p>
            <a:pPr marL="457200" indent="-457200">
              <a:lnSpc>
                <a:spcPct val="150000"/>
              </a:lnSpc>
              <a:buFont typeface="+mj-lt"/>
              <a:buAutoNum type="arabicPeriod"/>
            </a:pPr>
            <a:r>
              <a:rPr lang="en-US" dirty="0" smtClean="0"/>
              <a:t>Junctions and Splits</a:t>
            </a:r>
            <a:endParaRPr lang="en-US" dirty="0"/>
          </a:p>
          <a:p>
            <a:pPr marL="457200" indent="-457200">
              <a:lnSpc>
                <a:spcPct val="150000"/>
              </a:lnSpc>
              <a:buFont typeface="+mj-lt"/>
              <a:buAutoNum type="arabicPeriod"/>
            </a:pPr>
            <a:r>
              <a:rPr lang="en-US" dirty="0"/>
              <a:t>Gradual </a:t>
            </a:r>
            <a:r>
              <a:rPr lang="en-US" dirty="0" smtClean="0"/>
              <a:t>Contraction</a:t>
            </a:r>
            <a:endParaRPr lang="en-US" dirty="0"/>
          </a:p>
          <a:p>
            <a:pPr marL="457200" indent="-457200">
              <a:lnSpc>
                <a:spcPct val="150000"/>
              </a:lnSpc>
              <a:buFont typeface="+mj-lt"/>
              <a:buAutoNum type="arabicPeriod"/>
            </a:pPr>
            <a:r>
              <a:rPr lang="en-US" dirty="0"/>
              <a:t>Gradual </a:t>
            </a:r>
            <a:r>
              <a:rPr lang="en-US" dirty="0" smtClean="0"/>
              <a:t>Expansion</a:t>
            </a:r>
          </a:p>
          <a:p>
            <a:pPr marL="457200" indent="-457200">
              <a:lnSpc>
                <a:spcPct val="150000"/>
              </a:lnSpc>
              <a:buFont typeface="+mj-lt"/>
              <a:buAutoNum type="arabicPeriod"/>
            </a:pPr>
            <a:r>
              <a:rPr lang="en-US" dirty="0" smtClean="0"/>
              <a:t>Shaft Bottoms</a:t>
            </a:r>
            <a:endParaRPr lang="en-US" dirty="0"/>
          </a:p>
          <a:p>
            <a:pPr marL="457200" indent="-457200">
              <a:lnSpc>
                <a:spcPct val="150000"/>
              </a:lnSpc>
              <a:buFont typeface="+mj-lt"/>
              <a:buAutoNum type="arabicPeriod"/>
            </a:pPr>
            <a:r>
              <a:rPr lang="en-US" dirty="0" smtClean="0"/>
              <a:t>Regulators</a:t>
            </a:r>
            <a:endParaRPr lang="en-US" dirty="0"/>
          </a:p>
          <a:p>
            <a:endParaRPr lang="en-US" dirty="0"/>
          </a:p>
        </p:txBody>
      </p:sp>
      <p:sp>
        <p:nvSpPr>
          <p:cNvPr id="4" name="Slide Number Placeholder 1"/>
          <p:cNvSpPr>
            <a:spLocks noGrp="1"/>
          </p:cNvSpPr>
          <p:nvPr>
            <p:ph type="sldNum" sz="quarter" idx="12"/>
          </p:nvPr>
        </p:nvSpPr>
        <p:spPr>
          <a:xfrm>
            <a:off x="4649096" y="244475"/>
            <a:ext cx="1332156" cy="365125"/>
          </a:xfrm>
        </p:spPr>
        <p:txBody>
          <a:bodyPr/>
          <a:lstStyle/>
          <a:p>
            <a:fld id="{4A42A931-2C42-41EF-8871-52299C7FFE7E}" type="slidenum">
              <a:rPr lang="en-US" smtClean="0"/>
              <a:pPr/>
              <a:t>19</a:t>
            </a:fld>
            <a:endParaRPr lang="en-US" dirty="0"/>
          </a:p>
        </p:txBody>
      </p:sp>
    </p:spTree>
    <p:extLst>
      <p:ext uri="{BB962C8B-B14F-4D97-AF65-F5344CB8AC3E}">
        <p14:creationId xmlns:p14="http://schemas.microsoft.com/office/powerpoint/2010/main" xmlns="" val="19394001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2800" u="sng" dirty="0"/>
              <a:t>Determination of Shock losses and Pressure losses in U/G mine openings.</a:t>
            </a:r>
            <a:endParaRPr lang="en-US" sz="28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xmlns="" val="400913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590800"/>
            <a:ext cx="7024744" cy="1143000"/>
          </a:xfrm>
        </p:spPr>
        <p:txBody>
          <a:bodyPr>
            <a:normAutofit/>
          </a:bodyPr>
          <a:lstStyle/>
          <a:p>
            <a:pPr algn="ctr"/>
            <a:r>
              <a:rPr lang="en-US" sz="6000" b="1" dirty="0" smtClean="0"/>
              <a:t>CFD STUDY</a:t>
            </a:r>
            <a:endParaRPr lang="en-US" sz="6000" b="1" dirty="0"/>
          </a:p>
        </p:txBody>
      </p:sp>
      <p:sp>
        <p:nvSpPr>
          <p:cNvPr id="4" name="Slide Number Placeholder 1"/>
          <p:cNvSpPr>
            <a:spLocks noGrp="1"/>
          </p:cNvSpPr>
          <p:nvPr>
            <p:ph type="sldNum" sz="quarter" idx="12"/>
          </p:nvPr>
        </p:nvSpPr>
        <p:spPr>
          <a:xfrm>
            <a:off x="4649096" y="224491"/>
            <a:ext cx="1332156" cy="365125"/>
          </a:xfrm>
        </p:spPr>
        <p:txBody>
          <a:bodyPr/>
          <a:lstStyle/>
          <a:p>
            <a:fld id="{4A42A931-2C42-41EF-8871-52299C7FFE7E}" type="slidenum">
              <a:rPr lang="en-US" smtClean="0"/>
              <a:pPr/>
              <a:t>20</a:t>
            </a:fld>
            <a:endParaRPr lang="en-US" dirty="0"/>
          </a:p>
        </p:txBody>
      </p:sp>
    </p:spTree>
    <p:extLst>
      <p:ext uri="{BB962C8B-B14F-4D97-AF65-F5344CB8AC3E}">
        <p14:creationId xmlns:p14="http://schemas.microsoft.com/office/powerpoint/2010/main" xmlns="" val="15041871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024744" cy="1143000"/>
          </a:xfrm>
        </p:spPr>
        <p:txBody>
          <a:bodyPr>
            <a:normAutofit fontScale="90000"/>
          </a:bodyPr>
          <a:lstStyle/>
          <a:p>
            <a:pPr lvl="0"/>
            <a:r>
              <a:rPr lang="en-US" dirty="0"/>
              <a:t>WHAT IS </a:t>
            </a:r>
            <a:r>
              <a:rPr lang="en-US" dirty="0" smtClean="0"/>
              <a:t>CFD</a:t>
            </a:r>
            <a:r>
              <a:rPr lang="en-US" dirty="0" smtClean="0">
                <a:latin typeface="Arial Rounded MT Bold" pitchFamily="34" charset="0"/>
              </a:rPr>
              <a:t>?</a:t>
            </a:r>
            <a:r>
              <a:rPr lang="en-US" dirty="0"/>
              <a:t/>
            </a:r>
            <a:br>
              <a:rPr lang="en-US" dirty="0"/>
            </a:br>
            <a:endParaRPr lang="en-US" dirty="0"/>
          </a:p>
        </p:txBody>
      </p:sp>
      <p:sp>
        <p:nvSpPr>
          <p:cNvPr id="3" name="Content Placeholder 2"/>
          <p:cNvSpPr>
            <a:spLocks noGrp="1"/>
          </p:cNvSpPr>
          <p:nvPr>
            <p:ph idx="1"/>
          </p:nvPr>
        </p:nvSpPr>
        <p:spPr>
          <a:xfrm>
            <a:off x="457200" y="1295400"/>
            <a:ext cx="8229600" cy="5257800"/>
          </a:xfrm>
        </p:spPr>
        <p:txBody>
          <a:bodyPr>
            <a:normAutofit/>
          </a:bodyPr>
          <a:lstStyle/>
          <a:p>
            <a:pPr algn="just"/>
            <a:r>
              <a:rPr lang="en-US" dirty="0"/>
              <a:t>Computational fluid dynamics (CFD) is one of the branches of fluid mechanics that uses numerical methods and algorithms to solve and analyze problems that involve fluid </a:t>
            </a:r>
            <a:r>
              <a:rPr lang="en-US" dirty="0" smtClean="0"/>
              <a:t>flows.</a:t>
            </a:r>
          </a:p>
          <a:p>
            <a:pPr algn="just"/>
            <a:r>
              <a:rPr lang="en-US" dirty="0" smtClean="0"/>
              <a:t>Most </a:t>
            </a:r>
            <a:r>
              <a:rPr lang="en-US" dirty="0"/>
              <a:t>fundamental consideration in CFD is how </a:t>
            </a:r>
            <a:r>
              <a:rPr lang="en-US" dirty="0" smtClean="0"/>
              <a:t>a </a:t>
            </a:r>
            <a:r>
              <a:rPr lang="en-US" dirty="0"/>
              <a:t>continuous fluid </a:t>
            </a:r>
            <a:r>
              <a:rPr lang="en-US" dirty="0" smtClean="0"/>
              <a:t>is treated in </a:t>
            </a:r>
            <a:r>
              <a:rPr lang="en-US" dirty="0"/>
              <a:t>a discretized fashion on a computer</a:t>
            </a:r>
            <a:r>
              <a:rPr lang="en-US" dirty="0" smtClean="0"/>
              <a:t>.</a:t>
            </a:r>
          </a:p>
          <a:p>
            <a:pPr algn="just"/>
            <a:r>
              <a:rPr lang="en-US" dirty="0" smtClean="0"/>
              <a:t>Most of the laminar </a:t>
            </a:r>
            <a:r>
              <a:rPr lang="en-US" dirty="0"/>
              <a:t>flows </a:t>
            </a:r>
            <a:r>
              <a:rPr lang="en-US" dirty="0" smtClean="0"/>
              <a:t>are based on </a:t>
            </a:r>
            <a:r>
              <a:rPr lang="en-US" dirty="0" err="1" smtClean="0"/>
              <a:t>Navier</a:t>
            </a:r>
            <a:r>
              <a:rPr lang="en-US" dirty="0"/>
              <a:t>-</a:t>
            </a:r>
            <a:r>
              <a:rPr lang="en-US" dirty="0" smtClean="0"/>
              <a:t>Stokes Equation</a:t>
            </a:r>
          </a:p>
          <a:p>
            <a:pPr algn="just"/>
            <a:r>
              <a:rPr lang="en-US" dirty="0" smtClean="0"/>
              <a:t>RANS method, LES method are used for turbulent flow</a:t>
            </a:r>
          </a:p>
          <a:p>
            <a:pPr algn="just"/>
            <a:r>
              <a:rPr lang="en-US" dirty="0"/>
              <a:t>More advanced codes allow the simulation of more complex cases involving multi-phase flows </a:t>
            </a:r>
            <a:endParaRPr lang="en-US" dirty="0" smtClean="0"/>
          </a:p>
          <a:p>
            <a:pPr marL="68580" indent="0" algn="just">
              <a:buNone/>
            </a:pPr>
            <a:endParaRPr lang="en-US" dirty="0" smtClean="0"/>
          </a:p>
          <a:p>
            <a:endParaRPr lang="en-US" dirty="0"/>
          </a:p>
        </p:txBody>
      </p:sp>
      <p:sp>
        <p:nvSpPr>
          <p:cNvPr id="4" name="Slide Number Placeholder 1"/>
          <p:cNvSpPr>
            <a:spLocks noGrp="1"/>
          </p:cNvSpPr>
          <p:nvPr>
            <p:ph type="sldNum" sz="quarter" idx="12"/>
          </p:nvPr>
        </p:nvSpPr>
        <p:spPr>
          <a:xfrm>
            <a:off x="4649096" y="224491"/>
            <a:ext cx="1332156" cy="365125"/>
          </a:xfrm>
        </p:spPr>
        <p:txBody>
          <a:bodyPr/>
          <a:lstStyle/>
          <a:p>
            <a:fld id="{4A42A931-2C42-41EF-8871-52299C7FFE7E}" type="slidenum">
              <a:rPr lang="en-US" smtClean="0"/>
              <a:pPr/>
              <a:t>21</a:t>
            </a:fld>
            <a:endParaRPr lang="en-US" dirty="0"/>
          </a:p>
        </p:txBody>
      </p:sp>
    </p:spTree>
    <p:extLst>
      <p:ext uri="{BB962C8B-B14F-4D97-AF65-F5344CB8AC3E}">
        <p14:creationId xmlns:p14="http://schemas.microsoft.com/office/powerpoint/2010/main" xmlns="" val="2319545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024744" cy="1143000"/>
          </a:xfrm>
        </p:spPr>
        <p:txBody>
          <a:bodyPr>
            <a:normAutofit/>
          </a:bodyPr>
          <a:lstStyle/>
          <a:p>
            <a:r>
              <a:rPr lang="en-US" sz="3200" dirty="0"/>
              <a:t>DISCRETIZATION METHODS IN CFD</a:t>
            </a:r>
          </a:p>
        </p:txBody>
      </p:sp>
      <p:sp>
        <p:nvSpPr>
          <p:cNvPr id="3" name="Content Placeholder 2"/>
          <p:cNvSpPr>
            <a:spLocks noGrp="1"/>
          </p:cNvSpPr>
          <p:nvPr>
            <p:ph idx="1"/>
          </p:nvPr>
        </p:nvSpPr>
        <p:spPr>
          <a:xfrm>
            <a:off x="990600" y="1981200"/>
            <a:ext cx="6777317" cy="3508977"/>
          </a:xfrm>
        </p:spPr>
        <p:txBody>
          <a:bodyPr>
            <a:normAutofit lnSpcReduction="10000"/>
          </a:bodyPr>
          <a:lstStyle/>
          <a:p>
            <a:pPr>
              <a:lnSpc>
                <a:spcPct val="150000"/>
              </a:lnSpc>
            </a:pPr>
            <a:r>
              <a:rPr lang="en-US" b="1" u="sng" dirty="0"/>
              <a:t>Finite volume method </a:t>
            </a:r>
            <a:r>
              <a:rPr lang="en-US" b="1" dirty="0"/>
              <a:t>(FVM</a:t>
            </a:r>
            <a:r>
              <a:rPr lang="en-US" b="1" dirty="0" smtClean="0"/>
              <a:t>) [ Mostly Used for CFD Simulations]</a:t>
            </a:r>
          </a:p>
          <a:p>
            <a:pPr>
              <a:lnSpc>
                <a:spcPct val="150000"/>
              </a:lnSpc>
            </a:pPr>
            <a:r>
              <a:rPr lang="en-US" u="sng" dirty="0"/>
              <a:t>Finite element method </a:t>
            </a:r>
            <a:r>
              <a:rPr lang="en-US" dirty="0"/>
              <a:t>(FEM</a:t>
            </a:r>
            <a:r>
              <a:rPr lang="en-US" dirty="0" smtClean="0"/>
              <a:t>)</a:t>
            </a:r>
          </a:p>
          <a:p>
            <a:pPr>
              <a:lnSpc>
                <a:spcPct val="150000"/>
              </a:lnSpc>
            </a:pPr>
            <a:r>
              <a:rPr lang="en-US" u="sng" dirty="0"/>
              <a:t>Finite difference </a:t>
            </a:r>
            <a:r>
              <a:rPr lang="en-US" u="sng" dirty="0" smtClean="0"/>
              <a:t>method</a:t>
            </a:r>
          </a:p>
          <a:p>
            <a:pPr>
              <a:lnSpc>
                <a:spcPct val="150000"/>
              </a:lnSpc>
            </a:pPr>
            <a:r>
              <a:rPr lang="en-US" u="sng" dirty="0"/>
              <a:t>Boundary element </a:t>
            </a:r>
            <a:r>
              <a:rPr lang="en-US" u="sng" dirty="0" smtClean="0"/>
              <a:t>method</a:t>
            </a:r>
          </a:p>
          <a:p>
            <a:pPr>
              <a:lnSpc>
                <a:spcPct val="150000"/>
              </a:lnSpc>
            </a:pPr>
            <a:r>
              <a:rPr lang="en-US" u="sng" dirty="0"/>
              <a:t>High-resolution schemes </a:t>
            </a:r>
            <a:endParaRPr lang="en-US" dirty="0"/>
          </a:p>
        </p:txBody>
      </p:sp>
      <p:sp>
        <p:nvSpPr>
          <p:cNvPr id="4" name="Slide Number Placeholder 1"/>
          <p:cNvSpPr>
            <a:spLocks noGrp="1"/>
          </p:cNvSpPr>
          <p:nvPr>
            <p:ph type="sldNum" sz="quarter" idx="12"/>
          </p:nvPr>
        </p:nvSpPr>
        <p:spPr>
          <a:xfrm>
            <a:off x="4649096" y="224491"/>
            <a:ext cx="1332156" cy="365125"/>
          </a:xfrm>
        </p:spPr>
        <p:txBody>
          <a:bodyPr/>
          <a:lstStyle/>
          <a:p>
            <a:fld id="{4A42A931-2C42-41EF-8871-52299C7FFE7E}" type="slidenum">
              <a:rPr lang="en-US" smtClean="0"/>
              <a:pPr/>
              <a:t>22</a:t>
            </a:fld>
            <a:endParaRPr lang="en-US" dirty="0"/>
          </a:p>
        </p:txBody>
      </p:sp>
    </p:spTree>
    <p:extLst>
      <p:ext uri="{BB962C8B-B14F-4D97-AF65-F5344CB8AC3E}">
        <p14:creationId xmlns:p14="http://schemas.microsoft.com/office/powerpoint/2010/main" xmlns="" val="27277755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1066800"/>
            <a:ext cx="7024744" cy="1143000"/>
          </a:xfrm>
        </p:spPr>
        <p:txBody>
          <a:bodyPr>
            <a:normAutofit fontScale="90000"/>
          </a:bodyPr>
          <a:lstStyle/>
          <a:p>
            <a:r>
              <a:rPr lang="en-US" sz="2700" dirty="0" smtClean="0"/>
              <a:t/>
            </a:r>
            <a:br>
              <a:rPr lang="en-US" sz="2700" dirty="0" smtClean="0"/>
            </a:br>
            <a:r>
              <a:rPr lang="en-US" sz="3600" dirty="0" smtClean="0"/>
              <a:t>HOW </a:t>
            </a:r>
            <a:r>
              <a:rPr lang="en-US" sz="3600" dirty="0"/>
              <a:t>IS THE WORKING DONE IN CFD</a:t>
            </a:r>
            <a:r>
              <a:rPr lang="en-US" dirty="0"/>
              <a:t/>
            </a:r>
            <a:br>
              <a:rPr lang="en-US" dirty="0"/>
            </a:b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xmlns="" val="855608488"/>
              </p:ext>
            </p:extLst>
          </p:nvPr>
        </p:nvGraphicFramePr>
        <p:xfrm>
          <a:off x="457200" y="1600200"/>
          <a:ext cx="82296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1"/>
          <p:cNvSpPr>
            <a:spLocks noGrp="1"/>
          </p:cNvSpPr>
          <p:nvPr>
            <p:ph type="sldNum" sz="quarter" idx="12"/>
          </p:nvPr>
        </p:nvSpPr>
        <p:spPr>
          <a:xfrm>
            <a:off x="4649096" y="224491"/>
            <a:ext cx="1332156" cy="365125"/>
          </a:xfrm>
        </p:spPr>
        <p:txBody>
          <a:bodyPr/>
          <a:lstStyle/>
          <a:p>
            <a:fld id="{4A42A931-2C42-41EF-8871-52299C7FFE7E}" type="slidenum">
              <a:rPr lang="en-US" smtClean="0"/>
              <a:pPr/>
              <a:t>23</a:t>
            </a:fld>
            <a:endParaRPr lang="en-US" dirty="0"/>
          </a:p>
        </p:txBody>
      </p:sp>
    </p:spTree>
    <p:extLst>
      <p:ext uri="{BB962C8B-B14F-4D97-AF65-F5344CB8AC3E}">
        <p14:creationId xmlns:p14="http://schemas.microsoft.com/office/powerpoint/2010/main" xmlns="" val="35404628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xmlns="" val="972447246"/>
              </p:ext>
            </p:extLst>
          </p:nvPr>
        </p:nvGraphicFramePr>
        <p:xfrm>
          <a:off x="1295400" y="1563707"/>
          <a:ext cx="6172200" cy="416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2133600" y="794266"/>
            <a:ext cx="4648200" cy="769441"/>
          </a:xfrm>
          <a:prstGeom prst="rect">
            <a:avLst/>
          </a:prstGeom>
          <a:noFill/>
        </p:spPr>
        <p:txBody>
          <a:bodyPr wrap="square" rtlCol="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4400" b="1" u="sng" dirty="0" smtClean="0">
                <a:ln w="50800"/>
                <a:solidFill>
                  <a:schemeClr val="bg1">
                    <a:shade val="50000"/>
                  </a:schemeClr>
                </a:solidFill>
              </a:rPr>
              <a:t>SOFTWARE USED</a:t>
            </a:r>
            <a:endParaRPr lang="en-US" sz="4800" b="1" u="sng" dirty="0">
              <a:ln w="50800"/>
              <a:solidFill>
                <a:schemeClr val="bg1">
                  <a:shade val="50000"/>
                </a:schemeClr>
              </a:solidFill>
            </a:endParaRPr>
          </a:p>
        </p:txBody>
      </p:sp>
      <p:sp>
        <p:nvSpPr>
          <p:cNvPr id="2" name="Slide Number Placeholder 1"/>
          <p:cNvSpPr>
            <a:spLocks noGrp="1"/>
          </p:cNvSpPr>
          <p:nvPr>
            <p:ph type="sldNum" sz="quarter" idx="12"/>
          </p:nvPr>
        </p:nvSpPr>
        <p:spPr/>
        <p:txBody>
          <a:bodyPr/>
          <a:lstStyle/>
          <a:p>
            <a:fld id="{4A42A931-2C42-41EF-8871-52299C7FFE7E}" type="slidenum">
              <a:rPr lang="en-US" smtClean="0"/>
              <a:pPr/>
              <a:t>24</a:t>
            </a:fld>
            <a:endParaRPr lang="en-US" dirty="0"/>
          </a:p>
        </p:txBody>
      </p:sp>
    </p:spTree>
    <p:extLst>
      <p:ext uri="{BB962C8B-B14F-4D97-AF65-F5344CB8AC3E}">
        <p14:creationId xmlns:p14="http://schemas.microsoft.com/office/powerpoint/2010/main" xmlns="" val="338873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381000"/>
            <a:ext cx="7024744" cy="1143000"/>
          </a:xfrm>
        </p:spPr>
        <p:txBody>
          <a:bodyPr>
            <a:normAutofit fontScale="90000"/>
          </a:bodyPr>
          <a:lstStyle/>
          <a:p>
            <a:r>
              <a:rPr lang="en-US" dirty="0"/>
              <a:t>CFD ANALYSIS</a:t>
            </a:r>
            <a:br>
              <a:rPr lang="en-US" dirty="0"/>
            </a:br>
            <a:endParaRPr lang="en-US" dirty="0"/>
          </a:p>
        </p:txBody>
      </p:sp>
      <p:sp>
        <p:nvSpPr>
          <p:cNvPr id="3" name="Content Placeholder 2"/>
          <p:cNvSpPr>
            <a:spLocks noGrp="1"/>
          </p:cNvSpPr>
          <p:nvPr>
            <p:ph idx="1"/>
          </p:nvPr>
        </p:nvSpPr>
        <p:spPr>
          <a:xfrm>
            <a:off x="457200" y="1143000"/>
            <a:ext cx="8153400" cy="5334000"/>
          </a:xfrm>
        </p:spPr>
        <p:txBody>
          <a:bodyPr/>
          <a:lstStyle/>
          <a:p>
            <a:pPr marL="0" indent="0">
              <a:buNone/>
            </a:pPr>
            <a:r>
              <a:rPr lang="en-US" dirty="0" smtClean="0"/>
              <a:t>Two are the main assumptions to be made that can have a strong inﬂuence in the results: </a:t>
            </a:r>
          </a:p>
          <a:p>
            <a:r>
              <a:rPr lang="en-US" dirty="0"/>
              <a:t>T</a:t>
            </a:r>
            <a:r>
              <a:rPr lang="en-US" dirty="0" smtClean="0"/>
              <a:t>he mesh density and </a:t>
            </a:r>
          </a:p>
          <a:p>
            <a:r>
              <a:rPr lang="en-US" dirty="0"/>
              <a:t>T</a:t>
            </a:r>
            <a:r>
              <a:rPr lang="en-US" dirty="0" smtClean="0"/>
              <a:t>he turbulence model.</a:t>
            </a:r>
            <a:br>
              <a:rPr lang="en-US" dirty="0" smtClean="0"/>
            </a:br>
            <a:endParaRPr lang="en-US" dirty="0" smtClean="0"/>
          </a:p>
          <a:p>
            <a:pPr marL="0" indent="0" algn="just">
              <a:buNone/>
            </a:pPr>
            <a:r>
              <a:rPr lang="en-US" dirty="0"/>
              <a:t>The </a:t>
            </a:r>
            <a:r>
              <a:rPr lang="en-US" b="1" u="sng" dirty="0"/>
              <a:t>meshing process</a:t>
            </a:r>
            <a:r>
              <a:rPr lang="en-US" b="1" dirty="0"/>
              <a:t> </a:t>
            </a:r>
            <a:r>
              <a:rPr lang="en-US" dirty="0"/>
              <a:t>divides the simulation domain in equally shaped volumes where the governing equations of the ﬂuid ﬂow are discretized and </a:t>
            </a:r>
            <a:r>
              <a:rPr lang="en-US" dirty="0" smtClean="0"/>
              <a:t>solved. Where </a:t>
            </a:r>
            <a:r>
              <a:rPr lang="en-US" dirty="0"/>
              <a:t>the pressure or velocity gradients are expected to be high the mesh has to be ﬁne. </a:t>
            </a:r>
          </a:p>
          <a:p>
            <a:pPr marL="68580" indent="0">
              <a:buNone/>
            </a:pPr>
            <a:endParaRPr lang="en-US" dirty="0" smtClean="0"/>
          </a:p>
          <a:p>
            <a:endParaRPr lang="en-US" dirty="0"/>
          </a:p>
        </p:txBody>
      </p:sp>
      <p:sp>
        <p:nvSpPr>
          <p:cNvPr id="4" name="Slide Number Placeholder 1"/>
          <p:cNvSpPr>
            <a:spLocks noGrp="1"/>
          </p:cNvSpPr>
          <p:nvPr>
            <p:ph type="sldNum" sz="quarter" idx="12"/>
          </p:nvPr>
        </p:nvSpPr>
        <p:spPr>
          <a:xfrm>
            <a:off x="4649096" y="224491"/>
            <a:ext cx="1332156" cy="365125"/>
          </a:xfrm>
        </p:spPr>
        <p:txBody>
          <a:bodyPr/>
          <a:lstStyle/>
          <a:p>
            <a:fld id="{4A42A931-2C42-41EF-8871-52299C7FFE7E}" type="slidenum">
              <a:rPr lang="en-US" smtClean="0"/>
              <a:pPr/>
              <a:t>25</a:t>
            </a:fld>
            <a:endParaRPr lang="en-US" dirty="0"/>
          </a:p>
        </p:txBody>
      </p:sp>
    </p:spTree>
    <p:extLst>
      <p:ext uri="{BB962C8B-B14F-4D97-AF65-F5344CB8AC3E}">
        <p14:creationId xmlns:p14="http://schemas.microsoft.com/office/powerpoint/2010/main" xmlns="" val="22791616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400"/>
            <a:ext cx="7924800" cy="5334000"/>
          </a:xfrm>
        </p:spPr>
        <p:txBody>
          <a:bodyPr>
            <a:normAutofit lnSpcReduction="10000"/>
          </a:bodyPr>
          <a:lstStyle/>
          <a:p>
            <a:r>
              <a:rPr lang="en-US" dirty="0"/>
              <a:t>Regarding </a:t>
            </a:r>
            <a:r>
              <a:rPr lang="en-US" b="1" u="sng" dirty="0"/>
              <a:t>Turbulence model</a:t>
            </a:r>
            <a:r>
              <a:rPr lang="en-US" dirty="0"/>
              <a:t>, studies by </a:t>
            </a:r>
            <a:r>
              <a:rPr lang="en-US" b="1" dirty="0"/>
              <a:t>Song and Han (2005) </a:t>
            </a:r>
            <a:r>
              <a:rPr lang="en-US" dirty="0"/>
              <a:t>, </a:t>
            </a:r>
            <a:r>
              <a:rPr lang="en-US" b="1" dirty="0"/>
              <a:t>Ballesteros-</a:t>
            </a:r>
            <a:r>
              <a:rPr lang="en-US" b="1" dirty="0" err="1"/>
              <a:t>Tajadura</a:t>
            </a:r>
            <a:r>
              <a:rPr lang="en-US" b="1" dirty="0"/>
              <a:t> et al. (2006), </a:t>
            </a:r>
            <a:r>
              <a:rPr lang="en-US" b="1" dirty="0" err="1"/>
              <a:t>Gimbun</a:t>
            </a:r>
            <a:r>
              <a:rPr lang="en-US" b="1" dirty="0"/>
              <a:t> et al. (2005) </a:t>
            </a:r>
            <a:r>
              <a:rPr lang="en-US" dirty="0"/>
              <a:t>,</a:t>
            </a:r>
            <a:r>
              <a:rPr lang="en-US" b="1" dirty="0"/>
              <a:t>Zhang and Chen (2006) </a:t>
            </a:r>
            <a:r>
              <a:rPr lang="en-US" dirty="0"/>
              <a:t>and others have shown that </a:t>
            </a:r>
            <a:r>
              <a:rPr lang="en-US" b="1" u="sng" dirty="0"/>
              <a:t>k–epsilon model</a:t>
            </a:r>
            <a:r>
              <a:rPr lang="en-US" dirty="0"/>
              <a:t> is enough </a:t>
            </a:r>
            <a:r>
              <a:rPr lang="en-US" dirty="0" smtClean="0"/>
              <a:t>for calculations.</a:t>
            </a:r>
          </a:p>
          <a:p>
            <a:endParaRPr lang="en-US" dirty="0"/>
          </a:p>
          <a:p>
            <a:r>
              <a:rPr lang="en-US" b="1" u="sng" dirty="0"/>
              <a:t>k–epsilon model </a:t>
            </a:r>
            <a:r>
              <a:rPr lang="en-US" dirty="0"/>
              <a:t>is widely extended in these CFD applications, and has the enormous advantage that is not as high resource consuming as other RANS methods</a:t>
            </a:r>
            <a:r>
              <a:rPr lang="en-US" dirty="0" smtClean="0"/>
              <a:t>.</a:t>
            </a:r>
            <a:br>
              <a:rPr lang="en-US" dirty="0" smtClean="0"/>
            </a:br>
            <a:endParaRPr lang="en-US" dirty="0"/>
          </a:p>
          <a:p>
            <a:r>
              <a:rPr lang="en-US" b="1" u="sng" dirty="0"/>
              <a:t>k–epsilon turbulence model</a:t>
            </a:r>
            <a:r>
              <a:rPr lang="en-US" dirty="0"/>
              <a:t> is the perfect compromise between accuracy and calculation time and hardware requirements</a:t>
            </a:r>
          </a:p>
          <a:p>
            <a:endParaRPr lang="en-US" dirty="0"/>
          </a:p>
        </p:txBody>
      </p:sp>
    </p:spTree>
    <p:extLst>
      <p:ext uri="{BB962C8B-B14F-4D97-AF65-F5344CB8AC3E}">
        <p14:creationId xmlns:p14="http://schemas.microsoft.com/office/powerpoint/2010/main" xmlns="" val="1641056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27664"/>
            <a:ext cx="7696200" cy="4763536"/>
          </a:xfrm>
        </p:spPr>
        <p:txBody>
          <a:bodyPr>
            <a:noAutofit/>
          </a:bodyPr>
          <a:lstStyle/>
          <a:p>
            <a:pPr algn="ctr"/>
            <a:r>
              <a:rPr lang="en-US" sz="5400" dirty="0"/>
              <a:t>MESHING – Design of Configurations using GAMBIT</a:t>
            </a:r>
            <a:br>
              <a:rPr lang="en-US" sz="5400" dirty="0"/>
            </a:br>
            <a:endParaRPr lang="en-US" sz="5400" dirty="0"/>
          </a:p>
        </p:txBody>
      </p:sp>
      <p:sp>
        <p:nvSpPr>
          <p:cNvPr id="4" name="Slide Number Placeholder 1"/>
          <p:cNvSpPr>
            <a:spLocks noGrp="1"/>
          </p:cNvSpPr>
          <p:nvPr>
            <p:ph type="sldNum" sz="quarter" idx="12"/>
          </p:nvPr>
        </p:nvSpPr>
        <p:spPr>
          <a:xfrm>
            <a:off x="4649096" y="224491"/>
            <a:ext cx="1332156" cy="365125"/>
          </a:xfrm>
        </p:spPr>
        <p:txBody>
          <a:bodyPr/>
          <a:lstStyle/>
          <a:p>
            <a:fld id="{4A42A931-2C42-41EF-8871-52299C7FFE7E}" type="slidenum">
              <a:rPr lang="en-US" smtClean="0"/>
              <a:pPr/>
              <a:t>27</a:t>
            </a:fld>
            <a:endParaRPr lang="en-US" dirty="0"/>
          </a:p>
        </p:txBody>
      </p:sp>
    </p:spTree>
    <p:extLst>
      <p:ext uri="{BB962C8B-B14F-4D97-AF65-F5344CB8AC3E}">
        <p14:creationId xmlns:p14="http://schemas.microsoft.com/office/powerpoint/2010/main" xmlns="" val="23637073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066800"/>
            <a:ext cx="7772400" cy="4800600"/>
          </a:xfrm>
        </p:spPr>
        <p:txBody>
          <a:bodyPr>
            <a:normAutofit fontScale="92500" lnSpcReduction="20000"/>
          </a:bodyPr>
          <a:lstStyle/>
          <a:p>
            <a:pPr>
              <a:lnSpc>
                <a:spcPct val="150000"/>
              </a:lnSpc>
            </a:pPr>
            <a:r>
              <a:rPr lang="en-US" dirty="0"/>
              <a:t>GAMBIT is a software package designed to help analysts and designers build and mesh models for computational fluid dynamics (CFD) and other scientific applications. </a:t>
            </a:r>
            <a:endParaRPr lang="en-US" dirty="0" smtClean="0"/>
          </a:p>
          <a:p>
            <a:pPr>
              <a:lnSpc>
                <a:spcPct val="150000"/>
              </a:lnSpc>
            </a:pPr>
            <a:r>
              <a:rPr lang="en-US" dirty="0" smtClean="0"/>
              <a:t>GAMBIT </a:t>
            </a:r>
            <a:r>
              <a:rPr lang="en-US" dirty="0"/>
              <a:t>receives user input by means of its graphical user interface (GUI). </a:t>
            </a:r>
            <a:endParaRPr lang="en-US" dirty="0" smtClean="0"/>
          </a:p>
          <a:p>
            <a:pPr>
              <a:lnSpc>
                <a:spcPct val="150000"/>
              </a:lnSpc>
            </a:pPr>
            <a:r>
              <a:rPr lang="en-US" dirty="0"/>
              <a:t>The profiles are generated with the help of coordinates available which have been generated. </a:t>
            </a:r>
            <a:endParaRPr lang="en-US" dirty="0" smtClean="0"/>
          </a:p>
          <a:p>
            <a:pPr>
              <a:lnSpc>
                <a:spcPct val="150000"/>
              </a:lnSpc>
            </a:pPr>
            <a:r>
              <a:rPr lang="en-US" dirty="0" smtClean="0"/>
              <a:t>All </a:t>
            </a:r>
            <a:r>
              <a:rPr lang="en-US" dirty="0"/>
              <a:t>these mine configurations are finally assembled and meshing is done.</a:t>
            </a:r>
          </a:p>
          <a:p>
            <a:endParaRPr lang="en-US" dirty="0"/>
          </a:p>
        </p:txBody>
      </p:sp>
    </p:spTree>
    <p:extLst>
      <p:ext uri="{BB962C8B-B14F-4D97-AF65-F5344CB8AC3E}">
        <p14:creationId xmlns:p14="http://schemas.microsoft.com/office/powerpoint/2010/main" xmlns="" val="28068581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4153348"/>
          </a:xfrm>
        </p:spPr>
        <p:txBody>
          <a:bodyPr/>
          <a:lstStyle/>
          <a:p>
            <a:r>
              <a:rPr lang="en-US" dirty="0" smtClean="0"/>
              <a:t>Tunnels</a:t>
            </a:r>
          </a:p>
          <a:p>
            <a:pPr marL="68580" indent="0">
              <a:buNone/>
            </a:pPr>
            <a:r>
              <a:rPr lang="en-US" dirty="0" smtClean="0"/>
              <a:t>Diameter: 10m</a:t>
            </a:r>
          </a:p>
          <a:p>
            <a:pPr marL="68580" indent="0">
              <a:buNone/>
            </a:pPr>
            <a:r>
              <a:rPr lang="en-US" dirty="0" smtClean="0"/>
              <a:t>Length : 500m</a:t>
            </a:r>
          </a:p>
          <a:p>
            <a:pPr marL="68580" indent="0">
              <a:buNone/>
            </a:pPr>
            <a:r>
              <a:rPr lang="en-US" dirty="0" smtClean="0"/>
              <a:t>Simulation </a:t>
            </a:r>
            <a:r>
              <a:rPr lang="en-US" dirty="0"/>
              <a:t>domains </a:t>
            </a:r>
            <a:r>
              <a:rPr lang="en-US" dirty="0" smtClean="0"/>
              <a:t>:600,000 elements of </a:t>
            </a:r>
            <a:r>
              <a:rPr lang="en-US" dirty="0"/>
              <a:t> </a:t>
            </a:r>
            <a:r>
              <a:rPr lang="en-US" dirty="0" smtClean="0"/>
              <a:t>which 				    170,000 </a:t>
            </a:r>
            <a:r>
              <a:rPr lang="en-US" dirty="0"/>
              <a:t>are </a:t>
            </a:r>
            <a:r>
              <a:rPr lang="en-US" dirty="0" smtClean="0"/>
              <a:t>tetrahedrons</a:t>
            </a:r>
          </a:p>
          <a:p>
            <a:pPr marL="68580" indent="0">
              <a:buNone/>
            </a:pPr>
            <a:r>
              <a:rPr lang="en-US" dirty="0" smtClean="0"/>
              <a:t>Special Requirement: 14 Tetrahedron in diameter with 			       10 </a:t>
            </a:r>
            <a:r>
              <a:rPr lang="en-US" dirty="0"/>
              <a:t>prisms in the boundary layer</a:t>
            </a:r>
          </a:p>
        </p:txBody>
      </p:sp>
    </p:spTree>
    <p:extLst>
      <p:ext uri="{BB962C8B-B14F-4D97-AF65-F5344CB8AC3E}">
        <p14:creationId xmlns:p14="http://schemas.microsoft.com/office/powerpoint/2010/main" xmlns="" val="25465074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024744" cy="1143000"/>
          </a:xfrm>
        </p:spPr>
        <p:txBody>
          <a:bodyPr/>
          <a:lstStyle/>
          <a:p>
            <a:r>
              <a:rPr lang="en-US" dirty="0" smtClean="0"/>
              <a:t>Contents:</a:t>
            </a:r>
            <a:endParaRPr lang="en-US" dirty="0"/>
          </a:p>
        </p:txBody>
      </p:sp>
      <p:sp>
        <p:nvSpPr>
          <p:cNvPr id="3" name="Content Placeholder 2"/>
          <p:cNvSpPr>
            <a:spLocks noGrp="1"/>
          </p:cNvSpPr>
          <p:nvPr>
            <p:ph idx="1"/>
          </p:nvPr>
        </p:nvSpPr>
        <p:spPr>
          <a:xfrm>
            <a:off x="457200" y="2057400"/>
            <a:ext cx="8229600" cy="4267200"/>
          </a:xfrm>
        </p:spPr>
        <p:txBody>
          <a:bodyPr>
            <a:normAutofit fontScale="92500" lnSpcReduction="20000"/>
          </a:bodyPr>
          <a:lstStyle/>
          <a:p>
            <a:pPr marL="457200" indent="-457200">
              <a:buFont typeface="+mj-lt"/>
              <a:buAutoNum type="arabicPeriod"/>
            </a:pPr>
            <a:r>
              <a:rPr lang="en-US" dirty="0" smtClean="0"/>
              <a:t>Introduction</a:t>
            </a:r>
          </a:p>
          <a:p>
            <a:pPr marL="457200" indent="-457200">
              <a:buFont typeface="+mj-lt"/>
              <a:buAutoNum type="arabicPeriod"/>
            </a:pPr>
            <a:r>
              <a:rPr lang="en-US" dirty="0" smtClean="0"/>
              <a:t>Objective</a:t>
            </a:r>
          </a:p>
          <a:p>
            <a:pPr marL="457200" indent="-457200">
              <a:buFont typeface="+mj-lt"/>
              <a:buAutoNum type="arabicPeriod"/>
            </a:pPr>
            <a:r>
              <a:rPr lang="en-US" dirty="0" smtClean="0"/>
              <a:t>Scope Of the Project</a:t>
            </a:r>
          </a:p>
          <a:p>
            <a:pPr marL="457200" indent="-457200">
              <a:buFont typeface="+mj-lt"/>
              <a:buAutoNum type="arabicPeriod"/>
            </a:pPr>
            <a:r>
              <a:rPr lang="en-US" dirty="0" smtClean="0"/>
              <a:t>Literature Review</a:t>
            </a:r>
          </a:p>
          <a:p>
            <a:pPr marL="731520" lvl="1" indent="-457200"/>
            <a:r>
              <a:rPr lang="en-US" dirty="0" smtClean="0"/>
              <a:t>Leakage and Frictional Losses</a:t>
            </a:r>
          </a:p>
          <a:p>
            <a:pPr marL="731520" lvl="1" indent="-457200"/>
            <a:r>
              <a:rPr lang="en-US" dirty="0" smtClean="0"/>
              <a:t>Mine openings contributing to Losses</a:t>
            </a:r>
          </a:p>
          <a:p>
            <a:pPr marL="731520" lvl="1" indent="-457200"/>
            <a:r>
              <a:rPr lang="en-US" dirty="0" smtClean="0"/>
              <a:t>CFD Study</a:t>
            </a:r>
          </a:p>
          <a:p>
            <a:pPr marL="457200" indent="-457200">
              <a:buFont typeface="+mj-lt"/>
              <a:buAutoNum type="arabicPeriod"/>
            </a:pPr>
            <a:r>
              <a:rPr lang="en-US" dirty="0" smtClean="0"/>
              <a:t>Meshing- Design of Mine geometry using Gambit</a:t>
            </a:r>
          </a:p>
          <a:p>
            <a:pPr marL="457200" indent="-457200">
              <a:buFont typeface="+mj-lt"/>
              <a:buAutoNum type="arabicPeriod"/>
            </a:pPr>
            <a:r>
              <a:rPr lang="en-US" dirty="0" smtClean="0"/>
              <a:t>CFD Simulation- FLUENT Analysis</a:t>
            </a:r>
          </a:p>
          <a:p>
            <a:pPr marL="457200" indent="-457200">
              <a:buFont typeface="+mj-lt"/>
              <a:buAutoNum type="arabicPeriod"/>
            </a:pPr>
            <a:r>
              <a:rPr lang="en-US" dirty="0" smtClean="0"/>
              <a:t>Results and Comparison</a:t>
            </a:r>
          </a:p>
          <a:p>
            <a:pPr marL="457200" indent="-457200">
              <a:buFont typeface="+mj-lt"/>
              <a:buAutoNum type="arabicPeriod"/>
            </a:pPr>
            <a:r>
              <a:rPr lang="en-US" dirty="0" smtClean="0"/>
              <a:t>Conclusion</a:t>
            </a:r>
          </a:p>
          <a:p>
            <a:pPr marL="457200" indent="-457200">
              <a:buFont typeface="+mj-lt"/>
              <a:buAutoNum type="arabicPeriod"/>
            </a:pPr>
            <a:r>
              <a:rPr lang="en-US" dirty="0" smtClean="0"/>
              <a:t>Suggestions for Future study.</a:t>
            </a:r>
          </a:p>
          <a:p>
            <a:pPr marL="822960" lvl="1" indent="-457200" algn="just">
              <a:buFont typeface="+mj-lt"/>
              <a:buAutoNum type="arabicPeriod"/>
            </a:pPr>
            <a:endParaRPr lang="en-US" dirty="0" smtClean="0"/>
          </a:p>
        </p:txBody>
      </p:sp>
      <p:sp>
        <p:nvSpPr>
          <p:cNvPr id="4" name="Slide Number Placeholder 1"/>
          <p:cNvSpPr>
            <a:spLocks noGrp="1"/>
          </p:cNvSpPr>
          <p:nvPr>
            <p:ph type="sldNum" sz="quarter" idx="12"/>
          </p:nvPr>
        </p:nvSpPr>
        <p:spPr>
          <a:xfrm>
            <a:off x="4649096" y="224491"/>
            <a:ext cx="1332156" cy="365125"/>
          </a:xfrm>
        </p:spPr>
        <p:txBody>
          <a:bodyPr/>
          <a:lstStyle/>
          <a:p>
            <a:fld id="{4A42A931-2C42-41EF-8871-52299C7FFE7E}" type="slidenum">
              <a:rPr lang="en-US" smtClean="0"/>
              <a:pPr/>
              <a:t>3</a:t>
            </a:fld>
            <a:endParaRPr lang="en-US" dirty="0"/>
          </a:p>
        </p:txBody>
      </p:sp>
    </p:spTree>
    <p:extLst>
      <p:ext uri="{BB962C8B-B14F-4D97-AF65-F5344CB8AC3E}">
        <p14:creationId xmlns:p14="http://schemas.microsoft.com/office/powerpoint/2010/main" xmlns="" val="34704070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D:\final yr project\Screenshots\Mine airways\Gambit_ImageFile.tif"/>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 y="1143000"/>
            <a:ext cx="8229600" cy="4038600"/>
          </a:xfrm>
          <a:prstGeom prst="rect">
            <a:avLst/>
          </a:prstGeom>
          <a:noFill/>
          <a:ln>
            <a:noFill/>
          </a:ln>
        </p:spPr>
      </p:pic>
    </p:spTree>
    <p:extLst>
      <p:ext uri="{BB962C8B-B14F-4D97-AF65-F5344CB8AC3E}">
        <p14:creationId xmlns:p14="http://schemas.microsoft.com/office/powerpoint/2010/main" xmlns="" val="4691054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D:\final yr project\Screenshots\Mine airways\frontal view.jpg"/>
          <p:cNvPicPr/>
          <p:nvPr/>
        </p:nvPicPr>
        <p:blipFill rotWithShape="1">
          <a:blip r:embed="rId2">
            <a:extLst>
              <a:ext uri="{28A0092B-C50C-407E-A947-70E740481C1C}">
                <a14:useLocalDpi xmlns:a14="http://schemas.microsoft.com/office/drawing/2010/main" xmlns="" val="0"/>
              </a:ext>
            </a:extLst>
          </a:blip>
          <a:srcRect l="9677" r="9447"/>
          <a:stretch/>
        </p:blipFill>
        <p:spPr bwMode="auto">
          <a:xfrm>
            <a:off x="1295400" y="1143000"/>
            <a:ext cx="6400800" cy="4495800"/>
          </a:xfrm>
          <a:prstGeom prst="rect">
            <a:avLst/>
          </a:prstGeom>
          <a:noFill/>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40755017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838200" y="914400"/>
                <a:ext cx="7467600" cy="4648200"/>
              </a:xfrm>
            </p:spPr>
            <p:txBody>
              <a:bodyPr>
                <a:normAutofit/>
              </a:bodyPr>
              <a:lstStyle/>
              <a:p>
                <a:r>
                  <a:rPr lang="en-US" dirty="0"/>
                  <a:t>ROUNDED BEND</a:t>
                </a:r>
              </a:p>
              <a:p>
                <a:pPr marL="68580" indent="0">
                  <a:buNone/>
                </a:pPr>
                <a:r>
                  <a:rPr lang="en-US" dirty="0" smtClean="0"/>
                  <a:t>The </a:t>
                </a:r>
                <a:r>
                  <a:rPr lang="en-US" dirty="0"/>
                  <a:t>90</a:t>
                </a:r>
                <a14:m>
                  <m:oMath xmlns:m="http://schemas.openxmlformats.org/officeDocument/2006/math">
                    <m:r>
                      <a:rPr lang="en-US" i="1">
                        <a:latin typeface="Cambria Math"/>
                      </a:rPr>
                      <m:t>° </m:t>
                    </m:r>
                  </m:oMath>
                </a14:m>
                <a:r>
                  <a:rPr lang="en-US" dirty="0"/>
                  <a:t>rounded bend </a:t>
                </a:r>
                <a:r>
                  <a:rPr lang="en-US" dirty="0" smtClean="0"/>
                  <a:t>3m x 4.8m. </a:t>
                </a:r>
              </a:p>
              <a:p>
                <a:pPr marL="68580" indent="0">
                  <a:buNone/>
                </a:pPr>
                <a:endParaRPr lang="en-US" dirty="0" smtClean="0"/>
              </a:p>
              <a:p>
                <a:pPr marL="68580" indent="0">
                  <a:buNone/>
                </a:pPr>
                <a:r>
                  <a:rPr lang="en-US" dirty="0" smtClean="0"/>
                  <a:t>The </a:t>
                </a:r>
                <a:r>
                  <a:rPr lang="en-US" dirty="0"/>
                  <a:t>geometry selected provides a radius </a:t>
                </a:r>
                <a:r>
                  <a:rPr lang="en-US" dirty="0" smtClean="0"/>
                  <a:t>ratio </a:t>
                </a:r>
                <a:r>
                  <a:rPr lang="en-US" dirty="0"/>
                  <a:t>(R) of 1.0 and an aspect ratio of 0.625</a:t>
                </a:r>
                <a:r>
                  <a:rPr lang="en-US" dirty="0" smtClean="0"/>
                  <a:t>.</a:t>
                </a:r>
              </a:p>
              <a:p>
                <a:pPr marL="68580" indent="0">
                  <a:buNone/>
                </a:pPr>
                <a:endParaRPr lang="en-US" dirty="0" smtClean="0"/>
              </a:p>
              <a:p>
                <a:pPr marL="68580" indent="0">
                  <a:buNone/>
                </a:pPr>
                <a:r>
                  <a:rPr lang="en-US" dirty="0" smtClean="0"/>
                  <a:t>Face </a:t>
                </a:r>
                <a:r>
                  <a:rPr lang="en-US" dirty="0"/>
                  <a:t>mapping of the volume was done </a:t>
                </a:r>
                <a:r>
                  <a:rPr lang="en-US" dirty="0" smtClean="0"/>
                  <a:t>in order </a:t>
                </a:r>
                <a:r>
                  <a:rPr lang="en-US" dirty="0"/>
                  <a:t>to mesh the configuration. </a:t>
                </a:r>
                <a:endParaRPr lang="en-US" dirty="0" smtClean="0"/>
              </a:p>
              <a:p>
                <a:pPr marL="68580" indent="0">
                  <a:buNone/>
                </a:pPr>
                <a:r>
                  <a:rPr lang="en-US" dirty="0" smtClean="0"/>
                  <a:t/>
                </a:r>
              </a:p>
              <a:p>
                <a:pPr marL="68580" indent="0">
                  <a:buNone/>
                </a:pPr>
                <a:r>
                  <a:rPr lang="en-US" dirty="0" smtClean="0"/>
                  <a:t>The meshing model used was Cooper mesh scheme</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914400"/>
                <a:ext cx="7467600" cy="4648200"/>
              </a:xfrm>
              <a:blipFill rotWithShape="1">
                <a:blip r:embed="rId2"/>
                <a:stretch>
                  <a:fillRect l="-408" t="-1048" r="-490" b="-2490"/>
                </a:stretch>
              </a:blipFill>
            </p:spPr>
            <p:txBody>
              <a:bodyPr/>
              <a:lstStyle/>
              <a:p>
                <a:r>
                  <a:rPr lang="en-US">
                    <a:noFill/>
                  </a:rPr>
                  <a:t> </a:t>
                </a:r>
              </a:p>
            </p:txBody>
          </p:sp>
        </mc:Fallback>
      </mc:AlternateContent>
    </p:spTree>
    <p:extLst>
      <p:ext uri="{BB962C8B-B14F-4D97-AF65-F5344CB8AC3E}">
        <p14:creationId xmlns:p14="http://schemas.microsoft.com/office/powerpoint/2010/main" xmlns="" val="16845652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D:\final yr project\Screenshots\normal bend\Gambit_ImageFile2.tif"/>
          <p:cNvPicPr/>
          <p:nvPr/>
        </p:nvPicPr>
        <p:blipFill rotWithShape="1">
          <a:blip r:embed="rId2">
            <a:extLst>
              <a:ext uri="{28A0092B-C50C-407E-A947-70E740481C1C}">
                <a14:useLocalDpi xmlns:a14="http://schemas.microsoft.com/office/drawing/2010/main" xmlns="" val="0"/>
              </a:ext>
            </a:extLst>
          </a:blip>
          <a:srcRect t="-1342" r="18910" b="-124"/>
          <a:stretch/>
        </p:blipFill>
        <p:spPr bwMode="auto">
          <a:xfrm>
            <a:off x="457201" y="304800"/>
            <a:ext cx="4876800" cy="3686175"/>
          </a:xfrm>
          <a:prstGeom prst="rect">
            <a:avLst/>
          </a:prstGeom>
          <a:noFill/>
          <a:ln>
            <a:noFill/>
          </a:ln>
          <a:extLst>
            <a:ext uri="{53640926-AAD7-44D8-BBD7-CCE9431645EC}">
              <a14:shadowObscured xmlns:a14="http://schemas.microsoft.com/office/drawing/2010/main" xmlns=""/>
            </a:ext>
          </a:extLst>
        </p:spPr>
      </p:pic>
      <p:pic>
        <p:nvPicPr>
          <p:cNvPr id="5" name="Picture 4" descr="D:\final yr project\Screenshots\normal bend\pic2.jpg"/>
          <p:cNvPicPr/>
          <p:nvPr/>
        </p:nvPicPr>
        <p:blipFill>
          <a:blip r:embed="rId3">
            <a:extLst>
              <a:ext uri="{28A0092B-C50C-407E-A947-70E740481C1C}">
                <a14:useLocalDpi xmlns:a14="http://schemas.microsoft.com/office/drawing/2010/main" xmlns="" val="0"/>
              </a:ext>
            </a:extLst>
          </a:blip>
          <a:srcRect/>
          <a:stretch>
            <a:fillRect/>
          </a:stretch>
        </p:blipFill>
        <p:spPr bwMode="auto">
          <a:xfrm>
            <a:off x="1981200" y="3990975"/>
            <a:ext cx="7011987" cy="2867025"/>
          </a:xfrm>
          <a:prstGeom prst="rect">
            <a:avLst/>
          </a:prstGeom>
          <a:noFill/>
          <a:ln>
            <a:noFill/>
          </a:ln>
        </p:spPr>
      </p:pic>
    </p:spTree>
    <p:extLst>
      <p:ext uri="{BB962C8B-B14F-4D97-AF65-F5344CB8AC3E}">
        <p14:creationId xmlns:p14="http://schemas.microsoft.com/office/powerpoint/2010/main" xmlns="" val="11039895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696200" cy="1143000"/>
          </a:xfrm>
        </p:spPr>
        <p:txBody>
          <a:bodyPr>
            <a:normAutofit/>
          </a:bodyPr>
          <a:lstStyle/>
          <a:p>
            <a:r>
              <a:rPr lang="en-US" sz="3200" dirty="0" smtClean="0"/>
              <a:t>Gradual Expansion And Contraction</a:t>
            </a:r>
            <a:endParaRPr lang="en-US" sz="3200" dirty="0"/>
          </a:p>
        </p:txBody>
      </p:sp>
      <p:sp>
        <p:nvSpPr>
          <p:cNvPr id="5" name="Content Placeholder 4"/>
          <p:cNvSpPr>
            <a:spLocks noGrp="1"/>
          </p:cNvSpPr>
          <p:nvPr>
            <p:ph idx="1"/>
          </p:nvPr>
        </p:nvSpPr>
        <p:spPr>
          <a:xfrm>
            <a:off x="852992" y="1294952"/>
            <a:ext cx="6777317" cy="3508977"/>
          </a:xfrm>
        </p:spPr>
        <p:txBody>
          <a:bodyPr/>
          <a:lstStyle/>
          <a:p>
            <a:endParaRPr lang="en-US" dirty="0"/>
          </a:p>
        </p:txBody>
      </p:sp>
      <p:pic>
        <p:nvPicPr>
          <p:cNvPr id="1027" name="Picture 3" descr="D:\final yr project\Screenshots\gradual expansion.tif"/>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114800" y="3200400"/>
            <a:ext cx="5339398" cy="31877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D:\final yr project\Screenshots\gradual contraction.tif"/>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81000" y="2051050"/>
            <a:ext cx="5105400" cy="304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21168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934200" cy="1066800"/>
          </a:xfrm>
        </p:spPr>
        <p:txBody>
          <a:bodyPr/>
          <a:lstStyle/>
          <a:p>
            <a:r>
              <a:rPr lang="en-US" dirty="0" smtClean="0"/>
              <a:t>Shaft Bottom</a:t>
            </a:r>
            <a:endParaRPr lang="en-US" dirty="0"/>
          </a:p>
        </p:txBody>
      </p:sp>
      <p:pic>
        <p:nvPicPr>
          <p:cNvPr id="4" name="Content Placeholder 3" descr="C:\Users\user\Desktop\shaftbo.jpg"/>
          <p:cNvPicPr>
            <a:picLocks noGrp="1"/>
          </p:cNvPicPr>
          <p:nvPr>
            <p:ph idx="1"/>
          </p:nvPr>
        </p:nvPicPr>
        <p:blipFill rotWithShape="1">
          <a:blip r:embed="rId2">
            <a:extLst>
              <a:ext uri="{28A0092B-C50C-407E-A947-70E740481C1C}">
                <a14:useLocalDpi xmlns:a14="http://schemas.microsoft.com/office/drawing/2010/main" xmlns="" val="0"/>
              </a:ext>
            </a:extLst>
          </a:blip>
          <a:srcRect l="-1" r="-159" b="2214"/>
          <a:stretch/>
        </p:blipFill>
        <p:spPr bwMode="auto">
          <a:xfrm>
            <a:off x="533400" y="2971800"/>
            <a:ext cx="7848600" cy="3429000"/>
          </a:xfrm>
          <a:prstGeom prst="rect">
            <a:avLst/>
          </a:prstGeom>
          <a:noFill/>
          <a:ln>
            <a:noFill/>
          </a:ln>
          <a:extLst>
            <a:ext uri="{53640926-AAD7-44D8-BBD7-CCE9431645EC}">
              <a14:shadowObscured xmlns:a14="http://schemas.microsoft.com/office/drawing/2010/main" xmlns=""/>
            </a:ext>
          </a:extLst>
        </p:spPr>
      </p:pic>
      <p:sp>
        <p:nvSpPr>
          <p:cNvPr id="6" name="Rectangle 5"/>
          <p:cNvSpPr/>
          <p:nvPr/>
        </p:nvSpPr>
        <p:spPr>
          <a:xfrm>
            <a:off x="533400" y="1524000"/>
            <a:ext cx="8153400" cy="1200329"/>
          </a:xfrm>
          <a:prstGeom prst="rect">
            <a:avLst/>
          </a:prstGeom>
        </p:spPr>
        <p:txBody>
          <a:bodyPr wrap="square">
            <a:spAutoFit/>
          </a:bodyPr>
          <a:lstStyle/>
          <a:p>
            <a:r>
              <a:rPr lang="en-US" dirty="0"/>
              <a:t>The CFD model was made of a shaft which is 600m deep and diameter of the shaft was </a:t>
            </a:r>
            <a:r>
              <a:rPr lang="en-US" dirty="0" smtClean="0"/>
              <a:t>6m.</a:t>
            </a:r>
          </a:p>
          <a:p>
            <a:endParaRPr lang="en-US" dirty="0" smtClean="0"/>
          </a:p>
          <a:p>
            <a:r>
              <a:rPr lang="en-US" dirty="0" smtClean="0"/>
              <a:t>The </a:t>
            </a:r>
            <a:r>
              <a:rPr lang="en-US" dirty="0"/>
              <a:t>Plat dimension was 3m height, 4 m width and was 350 m long</a:t>
            </a:r>
          </a:p>
        </p:txBody>
      </p:sp>
    </p:spTree>
    <p:extLst>
      <p:ext uri="{BB962C8B-B14F-4D97-AF65-F5344CB8AC3E}">
        <p14:creationId xmlns:p14="http://schemas.microsoft.com/office/powerpoint/2010/main" xmlns="" val="37798083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3200"/>
            <a:ext cx="6096000" cy="1295400"/>
          </a:xfrm>
        </p:spPr>
        <p:txBody>
          <a:bodyPr>
            <a:noAutofit/>
          </a:bodyPr>
          <a:lstStyle/>
          <a:p>
            <a:pPr algn="ctr"/>
            <a:r>
              <a:rPr lang="en-US" sz="3600" b="1" dirty="0" smtClean="0"/>
              <a:t>CFD SIMULATION- FLUENT Analysis</a:t>
            </a:r>
            <a:endParaRPr lang="en-US" sz="3600" b="1" dirty="0"/>
          </a:p>
        </p:txBody>
      </p:sp>
    </p:spTree>
    <p:extLst>
      <p:ext uri="{BB962C8B-B14F-4D97-AF65-F5344CB8AC3E}">
        <p14:creationId xmlns:p14="http://schemas.microsoft.com/office/powerpoint/2010/main" xmlns="" val="26132290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024744" cy="1143000"/>
          </a:xfrm>
        </p:spPr>
        <p:txBody>
          <a:bodyPr/>
          <a:lstStyle/>
          <a:p>
            <a:r>
              <a:rPr lang="en-US" dirty="0" smtClean="0"/>
              <a:t>Initial Inputs</a:t>
            </a:r>
            <a:endParaRPr lang="en-US" dirty="0"/>
          </a:p>
        </p:txBody>
      </p:sp>
      <p:sp>
        <p:nvSpPr>
          <p:cNvPr id="3" name="Content Placeholder 2"/>
          <p:cNvSpPr>
            <a:spLocks noGrp="1"/>
          </p:cNvSpPr>
          <p:nvPr>
            <p:ph idx="1"/>
          </p:nvPr>
        </p:nvSpPr>
        <p:spPr>
          <a:xfrm>
            <a:off x="457200" y="1600200"/>
            <a:ext cx="8001000" cy="4724400"/>
          </a:xfrm>
        </p:spPr>
        <p:txBody>
          <a:bodyPr>
            <a:normAutofit/>
          </a:bodyPr>
          <a:lstStyle/>
          <a:p>
            <a:pPr>
              <a:lnSpc>
                <a:spcPct val="200000"/>
              </a:lnSpc>
            </a:pPr>
            <a:r>
              <a:rPr lang="en-US" dirty="0"/>
              <a:t>Material selected is Air. </a:t>
            </a:r>
            <a:endParaRPr lang="en-US" dirty="0" smtClean="0"/>
          </a:p>
          <a:p>
            <a:pPr marL="68580" indent="0">
              <a:lnSpc>
                <a:spcPct val="200000"/>
              </a:lnSpc>
              <a:buNone/>
            </a:pPr>
            <a:r>
              <a:rPr lang="en-US" dirty="0" smtClean="0"/>
              <a:t>The </a:t>
            </a:r>
            <a:r>
              <a:rPr lang="en-US" dirty="0"/>
              <a:t>properties of Air is taken as follows-</a:t>
            </a:r>
          </a:p>
          <a:p>
            <a:pPr lvl="1">
              <a:lnSpc>
                <a:spcPct val="110000"/>
              </a:lnSpc>
            </a:pPr>
            <a:r>
              <a:rPr lang="en-US" dirty="0"/>
              <a:t>Density = </a:t>
            </a:r>
            <a:r>
              <a:rPr lang="en-US" dirty="0" smtClean="0"/>
              <a:t>1.12 </a:t>
            </a:r>
            <a:r>
              <a:rPr lang="en-US" dirty="0"/>
              <a:t>kg/m3</a:t>
            </a:r>
          </a:p>
          <a:p>
            <a:pPr lvl="1">
              <a:lnSpc>
                <a:spcPct val="110000"/>
              </a:lnSpc>
            </a:pPr>
            <a:r>
              <a:rPr lang="en-US" dirty="0" err="1"/>
              <a:t>Cp</a:t>
            </a:r>
            <a:r>
              <a:rPr lang="en-US" dirty="0"/>
              <a:t> (specific heat capacity) = 1.06 J/kg K</a:t>
            </a:r>
          </a:p>
          <a:p>
            <a:pPr lvl="1">
              <a:lnSpc>
                <a:spcPct val="110000"/>
              </a:lnSpc>
            </a:pPr>
            <a:r>
              <a:rPr lang="en-US" dirty="0"/>
              <a:t>Thermal conductivity = 0.0242 W/m K</a:t>
            </a:r>
          </a:p>
          <a:p>
            <a:pPr lvl="1">
              <a:lnSpc>
                <a:spcPct val="110000"/>
              </a:lnSpc>
            </a:pPr>
            <a:r>
              <a:rPr lang="en-US" dirty="0"/>
              <a:t>Viscosity=1.85 x 10</a:t>
            </a:r>
            <a:r>
              <a:rPr lang="en-US" baseline="30000" dirty="0"/>
              <a:t>-5</a:t>
            </a:r>
            <a:r>
              <a:rPr lang="en-US" dirty="0"/>
              <a:t>Pa.s</a:t>
            </a:r>
          </a:p>
          <a:p>
            <a:endParaRPr lang="en-US" dirty="0" smtClean="0"/>
          </a:p>
          <a:p>
            <a:r>
              <a:rPr lang="en-US" dirty="0" smtClean="0"/>
              <a:t>K-Epsilon  Turbulence Model </a:t>
            </a:r>
            <a:endParaRPr lang="en-US" dirty="0"/>
          </a:p>
        </p:txBody>
      </p:sp>
    </p:spTree>
    <p:extLst>
      <p:ext uri="{BB962C8B-B14F-4D97-AF65-F5344CB8AC3E}">
        <p14:creationId xmlns:p14="http://schemas.microsoft.com/office/powerpoint/2010/main" xmlns="" val="24231741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024744" cy="1143000"/>
          </a:xfrm>
        </p:spPr>
        <p:txBody>
          <a:bodyPr/>
          <a:lstStyle/>
          <a:p>
            <a:r>
              <a:rPr lang="en-US" dirty="0" smtClean="0"/>
              <a:t>Tunnels</a:t>
            </a:r>
            <a:endParaRPr lang="en-US" dirty="0"/>
          </a:p>
        </p:txBody>
      </p:sp>
      <p:sp>
        <p:nvSpPr>
          <p:cNvPr id="3" name="Content Placeholder 2"/>
          <p:cNvSpPr>
            <a:spLocks noGrp="1"/>
          </p:cNvSpPr>
          <p:nvPr>
            <p:ph idx="1"/>
          </p:nvPr>
        </p:nvSpPr>
        <p:spPr>
          <a:xfrm>
            <a:off x="457200" y="1524001"/>
            <a:ext cx="8229600" cy="1143000"/>
          </a:xfrm>
        </p:spPr>
        <p:txBody>
          <a:bodyPr/>
          <a:lstStyle/>
          <a:p>
            <a:r>
              <a:rPr lang="en-US" dirty="0" smtClean="0"/>
              <a:t>2 simulations for velocity 0.2m/s and 8m/s of a 10m diameter tunnel was done.</a:t>
            </a:r>
            <a:endParaRPr lang="en-US" dirty="0"/>
          </a:p>
        </p:txBody>
      </p:sp>
      <p:pic>
        <p:nvPicPr>
          <p:cNvPr id="4" name="Picture 3" descr="C:\Users\user\Desktop\files\bend5.png"/>
          <p:cNvPicPr/>
          <p:nvPr/>
        </p:nvPicPr>
        <p:blipFill rotWithShape="1">
          <a:blip r:embed="rId2">
            <a:extLst>
              <a:ext uri="{28A0092B-C50C-407E-A947-70E740481C1C}">
                <a14:useLocalDpi xmlns:a14="http://schemas.microsoft.com/office/drawing/2010/main" xmlns="" val="0"/>
              </a:ext>
            </a:extLst>
          </a:blip>
          <a:srcRect b="1948"/>
          <a:stretch/>
        </p:blipFill>
        <p:spPr bwMode="auto">
          <a:xfrm>
            <a:off x="457200" y="2362200"/>
            <a:ext cx="8305800" cy="4191000"/>
          </a:xfrm>
          <a:prstGeom prst="rect">
            <a:avLst/>
          </a:prstGeom>
          <a:noFill/>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18013097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4114800"/>
            <a:ext cx="7848600" cy="1752600"/>
          </a:xfrm>
        </p:spPr>
        <p:txBody>
          <a:bodyPr>
            <a:normAutofit/>
          </a:bodyPr>
          <a:lstStyle/>
          <a:p>
            <a:pPr algn="just"/>
            <a:r>
              <a:rPr lang="en-US" dirty="0" smtClean="0"/>
              <a:t>Losses </a:t>
            </a:r>
            <a:r>
              <a:rPr lang="en-US" dirty="0"/>
              <a:t>that are obtained when calculating an installation with the CFD method will get losses values </a:t>
            </a:r>
            <a:r>
              <a:rPr lang="en-US" dirty="0" smtClean="0"/>
              <a:t>nearly  17% lower </a:t>
            </a:r>
            <a:r>
              <a:rPr lang="en-US" dirty="0"/>
              <a:t>than if the calculation is done by </a:t>
            </a:r>
            <a:r>
              <a:rPr lang="en-US" dirty="0" smtClean="0"/>
              <a:t>the </a:t>
            </a:r>
            <a:r>
              <a:rPr lang="en-US" dirty="0"/>
              <a:t>theoretical </a:t>
            </a:r>
            <a:r>
              <a:rPr lang="en-US" dirty="0" smtClean="0"/>
              <a:t>methods.</a:t>
            </a:r>
            <a:endParaRPr lang="en-US" dirty="0"/>
          </a:p>
          <a:p>
            <a:endParaRPr lang="en-US" dirty="0" smtClean="0"/>
          </a:p>
        </p:txBody>
      </p:sp>
      <p:pic>
        <p:nvPicPr>
          <p:cNvPr id="4" name="Picture 3"/>
          <p:cNvPicPr/>
          <p:nvPr/>
        </p:nvPicPr>
        <p:blipFill rotWithShape="1">
          <a:blip r:embed="rId2">
            <a:extLst>
              <a:ext uri="{28A0092B-C50C-407E-A947-70E740481C1C}">
                <a14:useLocalDpi xmlns:a14="http://schemas.microsoft.com/office/drawing/2010/main" xmlns="" val="0"/>
              </a:ext>
            </a:extLst>
          </a:blip>
          <a:srcRect l="2762" r="8701" b="1951"/>
          <a:stretch/>
        </p:blipFill>
        <p:spPr bwMode="auto">
          <a:xfrm>
            <a:off x="457200" y="304800"/>
            <a:ext cx="8001000" cy="3657600"/>
          </a:xfrm>
          <a:prstGeom prst="rect">
            <a:avLst/>
          </a:prstGeom>
          <a:noFill/>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4895015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024744" cy="1143000"/>
          </a:xfrm>
        </p:spPr>
        <p:txBody>
          <a:bodyPr/>
          <a:lstStyle/>
          <a:p>
            <a:r>
              <a:rPr lang="en-US" dirty="0" smtClean="0"/>
              <a:t>Objective</a:t>
            </a:r>
            <a:endParaRPr lang="en-US" dirty="0"/>
          </a:p>
        </p:txBody>
      </p:sp>
      <p:sp>
        <p:nvSpPr>
          <p:cNvPr id="3" name="Content Placeholder 2"/>
          <p:cNvSpPr>
            <a:spLocks noGrp="1"/>
          </p:cNvSpPr>
          <p:nvPr>
            <p:ph idx="1"/>
          </p:nvPr>
        </p:nvSpPr>
        <p:spPr>
          <a:xfrm>
            <a:off x="457200" y="1905000"/>
            <a:ext cx="6777317" cy="3508977"/>
          </a:xfrm>
        </p:spPr>
        <p:txBody>
          <a:bodyPr>
            <a:normAutofit fontScale="85000" lnSpcReduction="20000"/>
          </a:bodyPr>
          <a:lstStyle/>
          <a:p>
            <a:r>
              <a:rPr lang="en-US" dirty="0" smtClean="0"/>
              <a:t>To Calculate Pressure and Shock Losses in Different Mine openings using CFD Simulation Techniques.</a:t>
            </a:r>
          </a:p>
          <a:p>
            <a:endParaRPr lang="en-US" dirty="0"/>
          </a:p>
          <a:p>
            <a:endParaRPr lang="en-US" dirty="0" smtClean="0"/>
          </a:p>
          <a:p>
            <a:r>
              <a:rPr lang="en-US" dirty="0" smtClean="0"/>
              <a:t>To study </a:t>
            </a:r>
            <a:r>
              <a:rPr lang="en-US" dirty="0"/>
              <a:t>the difference between the observations from CFD software and classical formula proposed for calculating losses in different mine </a:t>
            </a:r>
            <a:r>
              <a:rPr lang="en-US" dirty="0" smtClean="0"/>
              <a:t>configurations.</a:t>
            </a:r>
          </a:p>
          <a:p>
            <a:endParaRPr lang="en-US" dirty="0" smtClean="0"/>
          </a:p>
          <a:p>
            <a:r>
              <a:rPr lang="en-US" dirty="0" smtClean="0"/>
              <a:t>Validate that CFD simulations of shock losses have improved the prediction and visualization of airflow behavior through mine airways.</a:t>
            </a:r>
            <a:endParaRPr lang="en-US" dirty="0"/>
          </a:p>
        </p:txBody>
      </p:sp>
      <p:sp>
        <p:nvSpPr>
          <p:cNvPr id="4" name="Slide Number Placeholder 1"/>
          <p:cNvSpPr>
            <a:spLocks noGrp="1"/>
          </p:cNvSpPr>
          <p:nvPr>
            <p:ph type="sldNum" sz="quarter" idx="12"/>
          </p:nvPr>
        </p:nvSpPr>
        <p:spPr>
          <a:xfrm>
            <a:off x="4649096" y="224491"/>
            <a:ext cx="1332156" cy="365125"/>
          </a:xfrm>
        </p:spPr>
        <p:txBody>
          <a:bodyPr/>
          <a:lstStyle/>
          <a:p>
            <a:fld id="{4A42A931-2C42-41EF-8871-52299C7FFE7E}" type="slidenum">
              <a:rPr lang="en-US" smtClean="0"/>
              <a:pPr/>
              <a:t>4</a:t>
            </a:fld>
            <a:endParaRPr lang="en-US" dirty="0"/>
          </a:p>
        </p:txBody>
      </p:sp>
    </p:spTree>
    <p:extLst>
      <p:ext uri="{BB962C8B-B14F-4D97-AF65-F5344CB8AC3E}">
        <p14:creationId xmlns:p14="http://schemas.microsoft.com/office/powerpoint/2010/main" xmlns="" val="21542659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7024744" cy="1143000"/>
          </a:xfrm>
        </p:spPr>
        <p:txBody>
          <a:bodyPr>
            <a:normAutofit fontScale="90000"/>
          </a:bodyPr>
          <a:lstStyle/>
          <a:p>
            <a:r>
              <a:rPr lang="en-US" dirty="0" smtClean="0"/>
              <a:t>Simulation Results for Gradual Contraction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2504646083"/>
              </p:ext>
            </p:extLst>
          </p:nvPr>
        </p:nvGraphicFramePr>
        <p:xfrm>
          <a:off x="838200" y="2743200"/>
          <a:ext cx="6943408" cy="3600450"/>
        </p:xfrm>
        <a:graphic>
          <a:graphicData uri="http://schemas.openxmlformats.org/drawingml/2006/table">
            <a:tbl>
              <a:tblPr firstRow="1" firstCol="1" bandRow="1">
                <a:tableStyleId>{5C22544A-7EE6-4342-B048-85BDC9FD1C3A}</a:tableStyleId>
              </a:tblPr>
              <a:tblGrid>
                <a:gridCol w="3471704"/>
                <a:gridCol w="3471704"/>
              </a:tblGrid>
              <a:tr h="701401">
                <a:tc>
                  <a:txBody>
                    <a:bodyPr/>
                    <a:lstStyle/>
                    <a:p>
                      <a:pPr marL="0" marR="0" algn="ctr">
                        <a:lnSpc>
                          <a:spcPct val="115000"/>
                        </a:lnSpc>
                        <a:spcBef>
                          <a:spcPts val="0"/>
                        </a:spcBef>
                        <a:spcAft>
                          <a:spcPts val="0"/>
                        </a:spcAft>
                      </a:pPr>
                      <a:r>
                        <a:rPr lang="en-US" sz="1200" dirty="0">
                          <a:effectLst/>
                        </a:rPr>
                        <a:t>Model parameter</a:t>
                      </a:r>
                      <a:endParaRPr lang="en-US" sz="11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Value</a:t>
                      </a:r>
                      <a:endParaRPr lang="en-US" sz="1100">
                        <a:effectLst/>
                        <a:latin typeface="Calibri"/>
                        <a:ea typeface="Calibri"/>
                        <a:cs typeface="Times New Roman"/>
                      </a:endParaRPr>
                    </a:p>
                  </a:txBody>
                  <a:tcPr marL="68580" marR="68580" marT="0" marB="0"/>
                </a:tc>
              </a:tr>
              <a:tr h="411166">
                <a:tc>
                  <a:txBody>
                    <a:bodyPr/>
                    <a:lstStyle/>
                    <a:p>
                      <a:pPr marL="0" marR="0" algn="ctr">
                        <a:lnSpc>
                          <a:spcPct val="115000"/>
                        </a:lnSpc>
                        <a:spcBef>
                          <a:spcPts val="0"/>
                        </a:spcBef>
                        <a:spcAft>
                          <a:spcPts val="0"/>
                        </a:spcAft>
                      </a:pPr>
                      <a:r>
                        <a:rPr lang="en-US" sz="1200" dirty="0">
                          <a:effectLst/>
                        </a:rPr>
                        <a:t>Upstream length (m)</a:t>
                      </a:r>
                      <a:endParaRPr lang="en-US" sz="11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15</a:t>
                      </a:r>
                      <a:endParaRPr lang="en-US" sz="1100">
                        <a:effectLst/>
                        <a:latin typeface="Calibri"/>
                        <a:ea typeface="Calibri"/>
                        <a:cs typeface="Times New Roman"/>
                      </a:endParaRPr>
                    </a:p>
                  </a:txBody>
                  <a:tcPr marL="68580" marR="68580" marT="0" marB="0"/>
                </a:tc>
              </a:tr>
              <a:tr h="411166">
                <a:tc>
                  <a:txBody>
                    <a:bodyPr/>
                    <a:lstStyle/>
                    <a:p>
                      <a:pPr marL="0" marR="0" algn="ctr">
                        <a:lnSpc>
                          <a:spcPct val="115000"/>
                        </a:lnSpc>
                        <a:spcBef>
                          <a:spcPts val="0"/>
                        </a:spcBef>
                        <a:spcAft>
                          <a:spcPts val="0"/>
                        </a:spcAft>
                      </a:pPr>
                      <a:r>
                        <a:rPr lang="en-US" sz="1200">
                          <a:effectLst/>
                        </a:rPr>
                        <a:t>Downstream length (m)</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15</a:t>
                      </a:r>
                      <a:endParaRPr lang="en-US" sz="1100">
                        <a:effectLst/>
                        <a:latin typeface="Calibri"/>
                        <a:ea typeface="Calibri"/>
                        <a:cs typeface="Times New Roman"/>
                      </a:endParaRPr>
                    </a:p>
                  </a:txBody>
                  <a:tcPr marL="68580" marR="68580" marT="0" marB="0"/>
                </a:tc>
              </a:tr>
              <a:tr h="821232">
                <a:tc>
                  <a:txBody>
                    <a:bodyPr/>
                    <a:lstStyle/>
                    <a:p>
                      <a:pPr marL="0" marR="0" algn="ctr">
                        <a:lnSpc>
                          <a:spcPct val="115000"/>
                        </a:lnSpc>
                        <a:spcBef>
                          <a:spcPts val="0"/>
                        </a:spcBef>
                        <a:spcAft>
                          <a:spcPts val="0"/>
                        </a:spcAft>
                      </a:pPr>
                      <a:r>
                        <a:rPr lang="en-US" sz="1200">
                          <a:effectLst/>
                        </a:rPr>
                        <a:t>Cross section area(m</a:t>
                      </a:r>
                      <a:r>
                        <a:rPr lang="en-US" sz="1200" baseline="30000">
                          <a:effectLst/>
                        </a:rPr>
                        <a:t>2</a:t>
                      </a:r>
                      <a:r>
                        <a:rPr lang="en-US" sz="1200">
                          <a:effectLst/>
                        </a:rPr>
                        <a:t>); upstream, </a:t>
                      </a:r>
                      <a:endParaRPr lang="en-US" sz="1100">
                        <a:effectLst/>
                      </a:endParaRPr>
                    </a:p>
                    <a:p>
                      <a:pPr marL="0" marR="0" algn="ctr">
                        <a:lnSpc>
                          <a:spcPct val="115000"/>
                        </a:lnSpc>
                        <a:spcBef>
                          <a:spcPts val="0"/>
                        </a:spcBef>
                        <a:spcAft>
                          <a:spcPts val="0"/>
                        </a:spcAft>
                      </a:pPr>
                      <a:r>
                        <a:rPr lang="en-US" sz="1200">
                          <a:effectLst/>
                        </a:rPr>
                        <a:t>contraction and downstream</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1.00, 0.25,0.25</a:t>
                      </a:r>
                      <a:endParaRPr lang="en-US" sz="1100">
                        <a:effectLst/>
                        <a:latin typeface="Calibri"/>
                        <a:ea typeface="Calibri"/>
                        <a:cs typeface="Times New Roman"/>
                      </a:endParaRPr>
                    </a:p>
                  </a:txBody>
                  <a:tcPr marL="68580" marR="68580" marT="0" marB="0"/>
                </a:tc>
              </a:tr>
              <a:tr h="411166">
                <a:tc>
                  <a:txBody>
                    <a:bodyPr/>
                    <a:lstStyle/>
                    <a:p>
                      <a:pPr marL="0" marR="0" algn="ctr">
                        <a:lnSpc>
                          <a:spcPct val="115000"/>
                        </a:lnSpc>
                        <a:spcBef>
                          <a:spcPts val="0"/>
                        </a:spcBef>
                        <a:spcAft>
                          <a:spcPts val="0"/>
                        </a:spcAft>
                      </a:pPr>
                      <a:r>
                        <a:rPr lang="en-US" sz="1200">
                          <a:effectLst/>
                        </a:rPr>
                        <a:t>Mean uniform inlet velocity (m/s)</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dirty="0">
                          <a:effectLst/>
                        </a:rPr>
                        <a:t>3</a:t>
                      </a:r>
                      <a:endParaRPr lang="en-US" sz="1100" dirty="0">
                        <a:effectLst/>
                        <a:latin typeface="Calibri"/>
                        <a:ea typeface="Calibri"/>
                        <a:cs typeface="Times New Roman"/>
                      </a:endParaRPr>
                    </a:p>
                  </a:txBody>
                  <a:tcPr marL="68580" marR="68580" marT="0" marB="0"/>
                </a:tc>
              </a:tr>
              <a:tr h="411166">
                <a:tc>
                  <a:txBody>
                    <a:bodyPr/>
                    <a:lstStyle/>
                    <a:p>
                      <a:pPr marL="0" marR="0" algn="ctr">
                        <a:lnSpc>
                          <a:spcPct val="115000"/>
                        </a:lnSpc>
                        <a:spcBef>
                          <a:spcPts val="0"/>
                        </a:spcBef>
                        <a:spcAft>
                          <a:spcPts val="0"/>
                        </a:spcAft>
                      </a:pPr>
                      <a:r>
                        <a:rPr lang="en-US" sz="1200">
                          <a:effectLst/>
                        </a:rPr>
                        <a:t>Reynolds number</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1.82 x 10</a:t>
                      </a:r>
                      <a:r>
                        <a:rPr lang="en-US" sz="1200" baseline="30000">
                          <a:effectLst/>
                        </a:rPr>
                        <a:t>5</a:t>
                      </a:r>
                      <a:endParaRPr lang="en-US" sz="1100">
                        <a:effectLst/>
                        <a:latin typeface="Calibri"/>
                        <a:ea typeface="Calibri"/>
                        <a:cs typeface="Times New Roman"/>
                      </a:endParaRPr>
                    </a:p>
                  </a:txBody>
                  <a:tcPr marL="68580" marR="68580" marT="0" marB="0"/>
                </a:tc>
              </a:tr>
              <a:tr h="433153">
                <a:tc>
                  <a:txBody>
                    <a:bodyPr/>
                    <a:lstStyle/>
                    <a:p>
                      <a:pPr marL="0" marR="0" algn="ctr">
                        <a:lnSpc>
                          <a:spcPct val="115000"/>
                        </a:lnSpc>
                        <a:spcBef>
                          <a:spcPts val="0"/>
                        </a:spcBef>
                        <a:spcAft>
                          <a:spcPts val="0"/>
                        </a:spcAft>
                      </a:pPr>
                      <a:r>
                        <a:rPr lang="en-US" sz="1200">
                          <a:effectLst/>
                        </a:rPr>
                        <a:t>Grid size (cells, faces, nodes)</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dirty="0">
                          <a:effectLst/>
                        </a:rPr>
                        <a:t>30400, 97380, 36905</a:t>
                      </a:r>
                      <a:endParaRPr lang="en-US" sz="1100" dirty="0">
                        <a:effectLst/>
                        <a:latin typeface="Calibri"/>
                        <a:ea typeface="Calibri"/>
                        <a:cs typeface="Times New Roman"/>
                      </a:endParaRPr>
                    </a:p>
                  </a:txBody>
                  <a:tcPr marL="68580" marR="68580" marT="0" marB="0"/>
                </a:tc>
              </a:tr>
            </a:tbl>
          </a:graphicData>
        </a:graphic>
      </p:graphicFrame>
      <p:sp>
        <p:nvSpPr>
          <p:cNvPr id="7" name="Rectangle 1"/>
          <p:cNvSpPr>
            <a:spLocks noChangeArrowheads="1"/>
          </p:cNvSpPr>
          <p:nvPr/>
        </p:nvSpPr>
        <p:spPr bwMode="auto">
          <a:xfrm>
            <a:off x="1752600" y="2286000"/>
            <a:ext cx="5410200" cy="6155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Model Parameters of Gradual Contraction Configurations</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19088755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p:cNvPicPr>
          <p:nvPr/>
        </p:nvPicPr>
        <p:blipFill>
          <a:blip r:embed="rId2"/>
          <a:stretch>
            <a:fillRect/>
          </a:stretch>
        </p:blipFill>
        <p:spPr>
          <a:xfrm>
            <a:off x="457200" y="1403866"/>
            <a:ext cx="4038600" cy="4158734"/>
          </a:xfrm>
          <a:prstGeom prst="rect">
            <a:avLst/>
          </a:prstGeom>
        </p:spPr>
      </p:pic>
      <p:pic>
        <p:nvPicPr>
          <p:cNvPr id="5" name="Picture 4"/>
          <p:cNvPicPr/>
          <p:nvPr/>
        </p:nvPicPr>
        <p:blipFill rotWithShape="1">
          <a:blip r:embed="rId3"/>
          <a:srcRect l="2492" t="9150"/>
          <a:stretch/>
        </p:blipFill>
        <p:spPr bwMode="auto">
          <a:xfrm>
            <a:off x="4495800" y="1403866"/>
            <a:ext cx="3810000" cy="4240768"/>
          </a:xfrm>
          <a:prstGeom prst="rect">
            <a:avLst/>
          </a:prstGeom>
          <a:ln>
            <a:noFill/>
          </a:ln>
          <a:extLst>
            <a:ext uri="{53640926-AAD7-44D8-BBD7-CCE9431645EC}">
              <a14:shadowObscured xmlns:a14="http://schemas.microsoft.com/office/drawing/2010/main" xmlns=""/>
            </a:ext>
          </a:extLst>
        </p:spPr>
      </p:pic>
      <p:sp>
        <p:nvSpPr>
          <p:cNvPr id="7" name="Rectangle 6"/>
          <p:cNvSpPr/>
          <p:nvPr/>
        </p:nvSpPr>
        <p:spPr>
          <a:xfrm>
            <a:off x="622300" y="5459968"/>
            <a:ext cx="3339376" cy="369332"/>
          </a:xfrm>
          <a:prstGeom prst="rect">
            <a:avLst/>
          </a:prstGeom>
        </p:spPr>
        <p:txBody>
          <a:bodyPr wrap="none">
            <a:spAutoFit/>
          </a:bodyPr>
          <a:lstStyle/>
          <a:p>
            <a:r>
              <a:rPr lang="en-US" i="1" dirty="0" smtClean="0"/>
              <a:t>a) Velocity </a:t>
            </a:r>
            <a:r>
              <a:rPr lang="en-US" i="1" dirty="0"/>
              <a:t>(m/s) Vector Plot</a:t>
            </a:r>
            <a:endParaRPr lang="en-US" dirty="0"/>
          </a:p>
        </p:txBody>
      </p:sp>
      <p:sp>
        <p:nvSpPr>
          <p:cNvPr id="8" name="Rectangle 7"/>
          <p:cNvSpPr/>
          <p:nvPr/>
        </p:nvSpPr>
        <p:spPr>
          <a:xfrm>
            <a:off x="4622800" y="5454134"/>
            <a:ext cx="3049233" cy="369332"/>
          </a:xfrm>
          <a:prstGeom prst="rect">
            <a:avLst/>
          </a:prstGeom>
        </p:spPr>
        <p:txBody>
          <a:bodyPr wrap="none">
            <a:spAutoFit/>
          </a:bodyPr>
          <a:lstStyle/>
          <a:p>
            <a:r>
              <a:rPr lang="en-US" i="1" dirty="0" smtClean="0"/>
              <a:t>b) Total </a:t>
            </a:r>
            <a:r>
              <a:rPr lang="en-US" i="1" dirty="0"/>
              <a:t>Pressure Plot (Pa) </a:t>
            </a:r>
            <a:endParaRPr lang="en-US" dirty="0"/>
          </a:p>
        </p:txBody>
      </p:sp>
    </p:spTree>
    <p:extLst>
      <p:ext uri="{BB962C8B-B14F-4D97-AF65-F5344CB8AC3E}">
        <p14:creationId xmlns:p14="http://schemas.microsoft.com/office/powerpoint/2010/main" xmlns="" val="7722687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7024744" cy="1143000"/>
          </a:xfrm>
        </p:spPr>
        <p:txBody>
          <a:bodyPr>
            <a:normAutofit fontScale="90000"/>
          </a:bodyPr>
          <a:lstStyle/>
          <a:p>
            <a:r>
              <a:rPr lang="en-US" dirty="0"/>
              <a:t>Simulation Results for Gradual </a:t>
            </a:r>
            <a:r>
              <a:rPr lang="en-US" dirty="0" smtClean="0"/>
              <a:t>Expansion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3325964907"/>
              </p:ext>
            </p:extLst>
          </p:nvPr>
        </p:nvGraphicFramePr>
        <p:xfrm>
          <a:off x="533400" y="2438400"/>
          <a:ext cx="8001000" cy="3810002"/>
        </p:xfrm>
        <a:graphic>
          <a:graphicData uri="http://schemas.openxmlformats.org/drawingml/2006/table">
            <a:tbl>
              <a:tblPr firstRow="1" firstCol="1" bandRow="1">
                <a:tableStyleId>{5C22544A-7EE6-4342-B048-85BDC9FD1C3A}</a:tableStyleId>
              </a:tblPr>
              <a:tblGrid>
                <a:gridCol w="4000500"/>
                <a:gridCol w="4000500"/>
              </a:tblGrid>
              <a:tr h="742222">
                <a:tc>
                  <a:txBody>
                    <a:bodyPr/>
                    <a:lstStyle/>
                    <a:p>
                      <a:pPr marL="0" marR="0" algn="ctr">
                        <a:lnSpc>
                          <a:spcPct val="115000"/>
                        </a:lnSpc>
                        <a:spcBef>
                          <a:spcPts val="0"/>
                        </a:spcBef>
                        <a:spcAft>
                          <a:spcPts val="0"/>
                        </a:spcAft>
                      </a:pPr>
                      <a:r>
                        <a:rPr lang="en-US" sz="1200" dirty="0">
                          <a:effectLst/>
                        </a:rPr>
                        <a:t>Model parameter</a:t>
                      </a:r>
                      <a:endParaRPr lang="en-US" sz="11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Value</a:t>
                      </a:r>
                      <a:endParaRPr lang="en-US" sz="1100">
                        <a:effectLst/>
                        <a:latin typeface="Calibri"/>
                        <a:ea typeface="Calibri"/>
                        <a:cs typeface="Times New Roman"/>
                      </a:endParaRPr>
                    </a:p>
                  </a:txBody>
                  <a:tcPr marL="68580" marR="68580" marT="0" marB="0"/>
                </a:tc>
              </a:tr>
              <a:tr h="435097">
                <a:tc>
                  <a:txBody>
                    <a:bodyPr/>
                    <a:lstStyle/>
                    <a:p>
                      <a:pPr marL="0" marR="0" algn="ctr">
                        <a:lnSpc>
                          <a:spcPct val="115000"/>
                        </a:lnSpc>
                        <a:spcBef>
                          <a:spcPts val="0"/>
                        </a:spcBef>
                        <a:spcAft>
                          <a:spcPts val="0"/>
                        </a:spcAft>
                      </a:pPr>
                      <a:r>
                        <a:rPr lang="en-US" sz="1200">
                          <a:effectLst/>
                        </a:rPr>
                        <a:t>Upstream length (m)</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15</a:t>
                      </a:r>
                      <a:endParaRPr lang="en-US" sz="1100">
                        <a:effectLst/>
                        <a:latin typeface="Calibri"/>
                        <a:ea typeface="Calibri"/>
                        <a:cs typeface="Times New Roman"/>
                      </a:endParaRPr>
                    </a:p>
                  </a:txBody>
                  <a:tcPr marL="68580" marR="68580" marT="0" marB="0"/>
                </a:tc>
              </a:tr>
              <a:tr h="435097">
                <a:tc>
                  <a:txBody>
                    <a:bodyPr/>
                    <a:lstStyle/>
                    <a:p>
                      <a:pPr marL="0" marR="0" algn="ctr">
                        <a:lnSpc>
                          <a:spcPct val="115000"/>
                        </a:lnSpc>
                        <a:spcBef>
                          <a:spcPts val="0"/>
                        </a:spcBef>
                        <a:spcAft>
                          <a:spcPts val="0"/>
                        </a:spcAft>
                      </a:pPr>
                      <a:r>
                        <a:rPr lang="en-US" sz="1200">
                          <a:effectLst/>
                        </a:rPr>
                        <a:t>Downstream length (m)</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15</a:t>
                      </a:r>
                      <a:endParaRPr lang="en-US" sz="1100">
                        <a:effectLst/>
                        <a:latin typeface="Calibri"/>
                        <a:ea typeface="Calibri"/>
                        <a:cs typeface="Times New Roman"/>
                      </a:endParaRPr>
                    </a:p>
                  </a:txBody>
                  <a:tcPr marL="68580" marR="68580" marT="0" marB="0"/>
                </a:tc>
              </a:tr>
              <a:tr h="869029">
                <a:tc>
                  <a:txBody>
                    <a:bodyPr/>
                    <a:lstStyle/>
                    <a:p>
                      <a:pPr marL="0" marR="0" algn="ctr">
                        <a:lnSpc>
                          <a:spcPct val="115000"/>
                        </a:lnSpc>
                        <a:spcBef>
                          <a:spcPts val="0"/>
                        </a:spcBef>
                        <a:spcAft>
                          <a:spcPts val="0"/>
                        </a:spcAft>
                      </a:pPr>
                      <a:r>
                        <a:rPr lang="en-US" sz="1200">
                          <a:effectLst/>
                        </a:rPr>
                        <a:t>Cross section area(m</a:t>
                      </a:r>
                      <a:r>
                        <a:rPr lang="en-US" sz="1200" baseline="30000">
                          <a:effectLst/>
                        </a:rPr>
                        <a:t>2</a:t>
                      </a:r>
                      <a:r>
                        <a:rPr lang="en-US" sz="1200">
                          <a:effectLst/>
                        </a:rPr>
                        <a:t>); upstream, </a:t>
                      </a:r>
                      <a:endParaRPr lang="en-US" sz="1100">
                        <a:effectLst/>
                      </a:endParaRPr>
                    </a:p>
                    <a:p>
                      <a:pPr marL="0" marR="0" algn="ctr">
                        <a:lnSpc>
                          <a:spcPct val="115000"/>
                        </a:lnSpc>
                        <a:spcBef>
                          <a:spcPts val="0"/>
                        </a:spcBef>
                        <a:spcAft>
                          <a:spcPts val="0"/>
                        </a:spcAft>
                      </a:pPr>
                      <a:r>
                        <a:rPr lang="en-US" sz="1200">
                          <a:effectLst/>
                        </a:rPr>
                        <a:t>contraction and downstream</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0.25,0.25 and 1.0</a:t>
                      </a:r>
                      <a:endParaRPr lang="en-US" sz="1100">
                        <a:effectLst/>
                        <a:latin typeface="Calibri"/>
                        <a:ea typeface="Calibri"/>
                        <a:cs typeface="Times New Roman"/>
                      </a:endParaRPr>
                    </a:p>
                  </a:txBody>
                  <a:tcPr marL="68580" marR="68580" marT="0" marB="0"/>
                </a:tc>
              </a:tr>
              <a:tr h="435097">
                <a:tc>
                  <a:txBody>
                    <a:bodyPr/>
                    <a:lstStyle/>
                    <a:p>
                      <a:pPr marL="0" marR="0" algn="ctr">
                        <a:lnSpc>
                          <a:spcPct val="115000"/>
                        </a:lnSpc>
                        <a:spcBef>
                          <a:spcPts val="0"/>
                        </a:spcBef>
                        <a:spcAft>
                          <a:spcPts val="0"/>
                        </a:spcAft>
                      </a:pPr>
                      <a:r>
                        <a:rPr lang="en-US" sz="1200" dirty="0">
                          <a:effectLst/>
                        </a:rPr>
                        <a:t>Mean uniform inlet velocity (m/s)</a:t>
                      </a:r>
                      <a:endParaRPr lang="en-US" sz="11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3</a:t>
                      </a:r>
                      <a:endParaRPr lang="en-US" sz="1100">
                        <a:effectLst/>
                        <a:latin typeface="Calibri"/>
                        <a:ea typeface="Calibri"/>
                        <a:cs typeface="Times New Roman"/>
                      </a:endParaRPr>
                    </a:p>
                  </a:txBody>
                  <a:tcPr marL="68580" marR="68580" marT="0" marB="0"/>
                </a:tc>
              </a:tr>
              <a:tr h="435097">
                <a:tc>
                  <a:txBody>
                    <a:bodyPr/>
                    <a:lstStyle/>
                    <a:p>
                      <a:pPr marL="0" marR="0" algn="ctr">
                        <a:lnSpc>
                          <a:spcPct val="115000"/>
                        </a:lnSpc>
                        <a:spcBef>
                          <a:spcPts val="0"/>
                        </a:spcBef>
                        <a:spcAft>
                          <a:spcPts val="0"/>
                        </a:spcAft>
                      </a:pPr>
                      <a:r>
                        <a:rPr lang="en-US" sz="1200" dirty="0">
                          <a:effectLst/>
                        </a:rPr>
                        <a:t>Reynolds number</a:t>
                      </a:r>
                      <a:endParaRPr lang="en-US" sz="11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0.9 x 10</a:t>
                      </a:r>
                      <a:r>
                        <a:rPr lang="en-US" sz="1200" baseline="30000">
                          <a:effectLst/>
                        </a:rPr>
                        <a:t>5</a:t>
                      </a:r>
                      <a:endParaRPr lang="en-US" sz="1100">
                        <a:effectLst/>
                        <a:latin typeface="Calibri"/>
                        <a:ea typeface="Calibri"/>
                        <a:cs typeface="Times New Roman"/>
                      </a:endParaRPr>
                    </a:p>
                  </a:txBody>
                  <a:tcPr marL="68580" marR="68580" marT="0" marB="0"/>
                </a:tc>
              </a:tr>
              <a:tr h="458363">
                <a:tc>
                  <a:txBody>
                    <a:bodyPr/>
                    <a:lstStyle/>
                    <a:p>
                      <a:pPr marL="0" marR="0" algn="ctr">
                        <a:lnSpc>
                          <a:spcPct val="115000"/>
                        </a:lnSpc>
                        <a:spcBef>
                          <a:spcPts val="0"/>
                        </a:spcBef>
                        <a:spcAft>
                          <a:spcPts val="0"/>
                        </a:spcAft>
                      </a:pPr>
                      <a:r>
                        <a:rPr lang="en-US" sz="1200">
                          <a:effectLst/>
                        </a:rPr>
                        <a:t>Grid size (cells, faces, nodes)</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dirty="0">
                          <a:effectLst/>
                        </a:rPr>
                        <a:t>30400, 97380, 36905</a:t>
                      </a:r>
                      <a:endParaRPr lang="en-US" sz="1100" dirty="0">
                        <a:effectLst/>
                        <a:latin typeface="Calibri"/>
                        <a:ea typeface="Calibri"/>
                        <a:cs typeface="Times New Roman"/>
                      </a:endParaRPr>
                    </a:p>
                  </a:txBody>
                  <a:tcPr marL="68580" marR="68580" marT="0" marB="0"/>
                </a:tc>
              </a:tr>
            </a:tbl>
          </a:graphicData>
        </a:graphic>
      </p:graphicFrame>
      <p:sp>
        <p:nvSpPr>
          <p:cNvPr id="7" name="Rectangle 1"/>
          <p:cNvSpPr>
            <a:spLocks noChangeArrowheads="1"/>
          </p:cNvSpPr>
          <p:nvPr/>
        </p:nvSpPr>
        <p:spPr bwMode="auto">
          <a:xfrm>
            <a:off x="2133599" y="2057400"/>
            <a:ext cx="4894289" cy="6155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Model Parameters of Gradual Expansion Configurations</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9267375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p:cNvPicPr>
          <p:nvPr/>
        </p:nvPicPr>
        <p:blipFill>
          <a:blip r:embed="rId2"/>
          <a:stretch>
            <a:fillRect/>
          </a:stretch>
        </p:blipFill>
        <p:spPr>
          <a:xfrm>
            <a:off x="685800" y="1600200"/>
            <a:ext cx="4095750" cy="3705225"/>
          </a:xfrm>
          <a:prstGeom prst="rect">
            <a:avLst/>
          </a:prstGeom>
        </p:spPr>
      </p:pic>
      <p:pic>
        <p:nvPicPr>
          <p:cNvPr id="5" name="Picture 4"/>
          <p:cNvPicPr/>
          <p:nvPr/>
        </p:nvPicPr>
        <p:blipFill>
          <a:blip r:embed="rId3"/>
          <a:stretch>
            <a:fillRect/>
          </a:stretch>
        </p:blipFill>
        <p:spPr>
          <a:xfrm>
            <a:off x="4495800" y="1600200"/>
            <a:ext cx="4038600" cy="3705225"/>
          </a:xfrm>
          <a:prstGeom prst="rect">
            <a:avLst/>
          </a:prstGeom>
        </p:spPr>
      </p:pic>
      <p:sp>
        <p:nvSpPr>
          <p:cNvPr id="6" name="Rectangle 5"/>
          <p:cNvSpPr/>
          <p:nvPr/>
        </p:nvSpPr>
        <p:spPr>
          <a:xfrm>
            <a:off x="838200" y="5326360"/>
            <a:ext cx="3505200" cy="369332"/>
          </a:xfrm>
          <a:prstGeom prst="rect">
            <a:avLst/>
          </a:prstGeom>
        </p:spPr>
        <p:txBody>
          <a:bodyPr wrap="square">
            <a:spAutoFit/>
          </a:bodyPr>
          <a:lstStyle/>
          <a:p>
            <a:r>
              <a:rPr lang="en-US" i="1" dirty="0" smtClean="0"/>
              <a:t>(a</a:t>
            </a:r>
            <a:r>
              <a:rPr lang="en-US" i="1" dirty="0"/>
              <a:t>) Velocity (m/s) Vector </a:t>
            </a:r>
            <a:r>
              <a:rPr lang="en-US" i="1" dirty="0" smtClean="0"/>
              <a:t>Plot</a:t>
            </a:r>
            <a:endParaRPr lang="en-US" dirty="0"/>
          </a:p>
        </p:txBody>
      </p:sp>
      <p:sp>
        <p:nvSpPr>
          <p:cNvPr id="7" name="Rectangle 6"/>
          <p:cNvSpPr/>
          <p:nvPr/>
        </p:nvSpPr>
        <p:spPr>
          <a:xfrm>
            <a:off x="4572000" y="5326360"/>
            <a:ext cx="3134191" cy="369332"/>
          </a:xfrm>
          <a:prstGeom prst="rect">
            <a:avLst/>
          </a:prstGeom>
        </p:spPr>
        <p:txBody>
          <a:bodyPr wrap="none">
            <a:spAutoFit/>
          </a:bodyPr>
          <a:lstStyle/>
          <a:p>
            <a:r>
              <a:rPr lang="en-US" i="1" dirty="0"/>
              <a:t> (b)Total Pressure Plot (Pa) </a:t>
            </a:r>
            <a:endParaRPr lang="en-US" dirty="0"/>
          </a:p>
        </p:txBody>
      </p:sp>
    </p:spTree>
    <p:extLst>
      <p:ext uri="{BB962C8B-B14F-4D97-AF65-F5344CB8AC3E}">
        <p14:creationId xmlns:p14="http://schemas.microsoft.com/office/powerpoint/2010/main" xmlns="" val="30960758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7024744" cy="1143000"/>
          </a:xfrm>
        </p:spPr>
        <p:txBody>
          <a:bodyPr>
            <a:normAutofit fontScale="90000"/>
          </a:bodyPr>
          <a:lstStyle/>
          <a:p>
            <a:r>
              <a:rPr lang="en-US" dirty="0"/>
              <a:t>Simulation Results for </a:t>
            </a:r>
            <a:r>
              <a:rPr lang="en-US" dirty="0" smtClean="0"/>
              <a:t>a Mine Regulator</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xmlns="" val="1622964902"/>
              </p:ext>
            </p:extLst>
          </p:nvPr>
        </p:nvGraphicFramePr>
        <p:xfrm>
          <a:off x="533400" y="2743200"/>
          <a:ext cx="7543800" cy="3581398"/>
        </p:xfrm>
        <a:graphic>
          <a:graphicData uri="http://schemas.openxmlformats.org/drawingml/2006/table">
            <a:tbl>
              <a:tblPr firstRow="1" firstCol="1" bandRow="1">
                <a:tableStyleId>{5C22544A-7EE6-4342-B048-85BDC9FD1C3A}</a:tableStyleId>
              </a:tblPr>
              <a:tblGrid>
                <a:gridCol w="3771900"/>
                <a:gridCol w="3771900"/>
              </a:tblGrid>
              <a:tr h="419501">
                <a:tc>
                  <a:txBody>
                    <a:bodyPr/>
                    <a:lstStyle/>
                    <a:p>
                      <a:pPr marL="0" marR="0" algn="ctr">
                        <a:lnSpc>
                          <a:spcPct val="115000"/>
                        </a:lnSpc>
                        <a:spcBef>
                          <a:spcPts val="0"/>
                        </a:spcBef>
                        <a:spcAft>
                          <a:spcPts val="0"/>
                        </a:spcAft>
                      </a:pPr>
                      <a:r>
                        <a:rPr lang="en-US" sz="1200" b="1" dirty="0">
                          <a:effectLst/>
                        </a:rPr>
                        <a:t>Model parameter</a:t>
                      </a:r>
                      <a:endParaRPr lang="en-US" sz="1100" b="1"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b="1" dirty="0">
                          <a:effectLst/>
                        </a:rPr>
                        <a:t>Value</a:t>
                      </a:r>
                      <a:endParaRPr lang="en-US" sz="1100" b="1" dirty="0">
                        <a:effectLst/>
                        <a:latin typeface="Calibri"/>
                        <a:ea typeface="Calibri"/>
                        <a:cs typeface="Times New Roman"/>
                      </a:endParaRPr>
                    </a:p>
                  </a:txBody>
                  <a:tcPr marL="68580" marR="68580" marT="0" marB="0"/>
                </a:tc>
              </a:tr>
              <a:tr h="413204">
                <a:tc>
                  <a:txBody>
                    <a:bodyPr/>
                    <a:lstStyle/>
                    <a:p>
                      <a:pPr marL="0" marR="0" algn="ctr">
                        <a:lnSpc>
                          <a:spcPct val="115000"/>
                        </a:lnSpc>
                        <a:spcBef>
                          <a:spcPts val="0"/>
                        </a:spcBef>
                        <a:spcAft>
                          <a:spcPts val="0"/>
                        </a:spcAft>
                      </a:pPr>
                      <a:r>
                        <a:rPr lang="en-US" sz="1200">
                          <a:effectLst/>
                        </a:rPr>
                        <a:t>Upstream length (m)</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dirty="0">
                          <a:effectLst/>
                        </a:rPr>
                        <a:t>15</a:t>
                      </a:r>
                      <a:endParaRPr lang="en-US" sz="1100" dirty="0">
                        <a:effectLst/>
                        <a:latin typeface="Calibri"/>
                        <a:ea typeface="Calibri"/>
                        <a:cs typeface="Times New Roman"/>
                      </a:endParaRPr>
                    </a:p>
                  </a:txBody>
                  <a:tcPr marL="68580" marR="68580" marT="0" marB="0"/>
                </a:tc>
              </a:tr>
              <a:tr h="413204">
                <a:tc>
                  <a:txBody>
                    <a:bodyPr/>
                    <a:lstStyle/>
                    <a:p>
                      <a:pPr marL="0" marR="0" algn="ctr">
                        <a:lnSpc>
                          <a:spcPct val="115000"/>
                        </a:lnSpc>
                        <a:spcBef>
                          <a:spcPts val="0"/>
                        </a:spcBef>
                        <a:spcAft>
                          <a:spcPts val="0"/>
                        </a:spcAft>
                      </a:pPr>
                      <a:r>
                        <a:rPr lang="en-US" sz="1200">
                          <a:effectLst/>
                        </a:rPr>
                        <a:t>Downstream length (m)</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15</a:t>
                      </a:r>
                      <a:endParaRPr lang="en-US" sz="1100">
                        <a:effectLst/>
                        <a:latin typeface="Calibri"/>
                        <a:ea typeface="Calibri"/>
                        <a:cs typeface="Times New Roman"/>
                      </a:endParaRPr>
                    </a:p>
                  </a:txBody>
                  <a:tcPr marL="68580" marR="68580" marT="0" marB="0"/>
                </a:tc>
              </a:tr>
              <a:tr h="1073779">
                <a:tc>
                  <a:txBody>
                    <a:bodyPr/>
                    <a:lstStyle/>
                    <a:p>
                      <a:pPr marL="0" marR="0" algn="ctr">
                        <a:lnSpc>
                          <a:spcPct val="115000"/>
                        </a:lnSpc>
                        <a:spcBef>
                          <a:spcPts val="0"/>
                        </a:spcBef>
                        <a:spcAft>
                          <a:spcPts val="0"/>
                        </a:spcAft>
                      </a:pPr>
                      <a:r>
                        <a:rPr lang="en-US" sz="1200">
                          <a:effectLst/>
                        </a:rPr>
                        <a:t>Airway Width, Height</a:t>
                      </a:r>
                      <a:endParaRPr lang="en-US" sz="1100">
                        <a:effectLst/>
                      </a:endParaRPr>
                    </a:p>
                    <a:p>
                      <a:pPr marL="0" marR="0" algn="ctr">
                        <a:lnSpc>
                          <a:spcPct val="115000"/>
                        </a:lnSpc>
                        <a:spcBef>
                          <a:spcPts val="0"/>
                        </a:spcBef>
                        <a:spcAft>
                          <a:spcPts val="0"/>
                        </a:spcAft>
                      </a:pPr>
                      <a:r>
                        <a:rPr lang="en-US" sz="1200">
                          <a:effectLst/>
                        </a:rPr>
                        <a:t>Regulator width, Height and </a:t>
                      </a:r>
                      <a:endParaRPr lang="en-US" sz="1100">
                        <a:effectLst/>
                      </a:endParaRPr>
                    </a:p>
                    <a:p>
                      <a:pPr marL="0" marR="0" algn="ctr">
                        <a:lnSpc>
                          <a:spcPct val="115000"/>
                        </a:lnSpc>
                        <a:spcBef>
                          <a:spcPts val="0"/>
                        </a:spcBef>
                        <a:spcAft>
                          <a:spcPts val="0"/>
                        </a:spcAft>
                      </a:pPr>
                      <a:r>
                        <a:rPr lang="en-US" sz="1200">
                          <a:effectLst/>
                        </a:rPr>
                        <a:t>Length (m)</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dirty="0">
                          <a:effectLst/>
                        </a:rPr>
                        <a:t>0.6,0.2</a:t>
                      </a:r>
                      <a:endParaRPr lang="en-US" sz="1100" dirty="0">
                        <a:effectLst/>
                      </a:endParaRPr>
                    </a:p>
                    <a:p>
                      <a:pPr marL="0" marR="0" algn="ctr">
                        <a:lnSpc>
                          <a:spcPct val="115000"/>
                        </a:lnSpc>
                        <a:spcBef>
                          <a:spcPts val="0"/>
                        </a:spcBef>
                        <a:spcAft>
                          <a:spcPts val="0"/>
                        </a:spcAft>
                      </a:pPr>
                      <a:r>
                        <a:rPr lang="en-US" sz="1200" dirty="0">
                          <a:effectLst/>
                        </a:rPr>
                        <a:t>0.15,0.12, and 0.02</a:t>
                      </a:r>
                      <a:endParaRPr lang="en-US" sz="1100" dirty="0">
                        <a:effectLst/>
                        <a:latin typeface="Calibri"/>
                        <a:ea typeface="Calibri"/>
                        <a:cs typeface="Times New Roman"/>
                      </a:endParaRPr>
                    </a:p>
                  </a:txBody>
                  <a:tcPr marL="68580" marR="68580" marT="0" marB="0"/>
                </a:tc>
              </a:tr>
              <a:tr h="413204">
                <a:tc>
                  <a:txBody>
                    <a:bodyPr/>
                    <a:lstStyle/>
                    <a:p>
                      <a:pPr marL="0" marR="0" algn="ctr">
                        <a:lnSpc>
                          <a:spcPct val="115000"/>
                        </a:lnSpc>
                        <a:spcBef>
                          <a:spcPts val="0"/>
                        </a:spcBef>
                        <a:spcAft>
                          <a:spcPts val="0"/>
                        </a:spcAft>
                      </a:pPr>
                      <a:r>
                        <a:rPr lang="en-US" sz="1200">
                          <a:effectLst/>
                        </a:rPr>
                        <a:t>Mean uniform inlet velocity (m/s)</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3</a:t>
                      </a:r>
                      <a:endParaRPr lang="en-US" sz="1100">
                        <a:effectLst/>
                        <a:latin typeface="Calibri"/>
                        <a:ea typeface="Calibri"/>
                        <a:cs typeface="Times New Roman"/>
                      </a:endParaRPr>
                    </a:p>
                  </a:txBody>
                  <a:tcPr marL="68580" marR="68580" marT="0" marB="0"/>
                </a:tc>
              </a:tr>
              <a:tr h="413204">
                <a:tc>
                  <a:txBody>
                    <a:bodyPr/>
                    <a:lstStyle/>
                    <a:p>
                      <a:pPr marL="0" marR="0" algn="ctr">
                        <a:lnSpc>
                          <a:spcPct val="115000"/>
                        </a:lnSpc>
                        <a:spcBef>
                          <a:spcPts val="0"/>
                        </a:spcBef>
                        <a:spcAft>
                          <a:spcPts val="0"/>
                        </a:spcAft>
                      </a:pPr>
                      <a:r>
                        <a:rPr lang="en-US" sz="1200" dirty="0">
                          <a:effectLst/>
                        </a:rPr>
                        <a:t>Reynolds number</a:t>
                      </a:r>
                      <a:endParaRPr lang="en-US" sz="11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0.5 x 10</a:t>
                      </a:r>
                      <a:r>
                        <a:rPr lang="en-US" sz="1200" baseline="30000">
                          <a:effectLst/>
                        </a:rPr>
                        <a:t>5</a:t>
                      </a:r>
                      <a:endParaRPr lang="en-US" sz="1100">
                        <a:effectLst/>
                        <a:latin typeface="Calibri"/>
                        <a:ea typeface="Calibri"/>
                        <a:cs typeface="Times New Roman"/>
                      </a:endParaRPr>
                    </a:p>
                  </a:txBody>
                  <a:tcPr marL="68580" marR="68580" marT="0" marB="0"/>
                </a:tc>
              </a:tr>
              <a:tr h="435302">
                <a:tc>
                  <a:txBody>
                    <a:bodyPr/>
                    <a:lstStyle/>
                    <a:p>
                      <a:pPr marL="0" marR="0" algn="ctr">
                        <a:lnSpc>
                          <a:spcPct val="115000"/>
                        </a:lnSpc>
                        <a:spcBef>
                          <a:spcPts val="0"/>
                        </a:spcBef>
                        <a:spcAft>
                          <a:spcPts val="0"/>
                        </a:spcAft>
                      </a:pPr>
                      <a:r>
                        <a:rPr lang="en-US" sz="1200">
                          <a:effectLst/>
                        </a:rPr>
                        <a:t>Grid size (cells, faces, nodes)</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dirty="0">
                          <a:effectLst/>
                        </a:rPr>
                        <a:t>28806, 96113, 39130</a:t>
                      </a:r>
                      <a:endParaRPr lang="en-US" sz="1100" dirty="0">
                        <a:effectLst/>
                        <a:latin typeface="Calibri"/>
                        <a:ea typeface="Calibri"/>
                        <a:cs typeface="Times New Roman"/>
                      </a:endParaRPr>
                    </a:p>
                  </a:txBody>
                  <a:tcPr marL="68580" marR="68580" marT="0" marB="0"/>
                </a:tc>
              </a:tr>
            </a:tbl>
          </a:graphicData>
        </a:graphic>
      </p:graphicFrame>
      <p:sp>
        <p:nvSpPr>
          <p:cNvPr id="9" name="Rectangle 2"/>
          <p:cNvSpPr>
            <a:spLocks noChangeArrowheads="1"/>
          </p:cNvSpPr>
          <p:nvPr/>
        </p:nvSpPr>
        <p:spPr bwMode="auto">
          <a:xfrm>
            <a:off x="2209800" y="2209800"/>
            <a:ext cx="4039888" cy="6771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Model Parameters of Mine Regulator</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20695548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4267200" y="1219200"/>
            <a:ext cx="4343400" cy="4186238"/>
          </a:xfrm>
          <a:prstGeom prst="rect">
            <a:avLst/>
          </a:prstGeom>
        </p:spPr>
      </p:pic>
      <p:pic>
        <p:nvPicPr>
          <p:cNvPr id="5" name="Picture 4"/>
          <p:cNvPicPr/>
          <p:nvPr/>
        </p:nvPicPr>
        <p:blipFill>
          <a:blip r:embed="rId3"/>
          <a:stretch>
            <a:fillRect/>
          </a:stretch>
        </p:blipFill>
        <p:spPr>
          <a:xfrm>
            <a:off x="609600" y="1219200"/>
            <a:ext cx="3810000" cy="4186238"/>
          </a:xfrm>
          <a:prstGeom prst="rect">
            <a:avLst/>
          </a:prstGeom>
        </p:spPr>
      </p:pic>
      <p:sp>
        <p:nvSpPr>
          <p:cNvPr id="6" name="Rectangle 5"/>
          <p:cNvSpPr/>
          <p:nvPr/>
        </p:nvSpPr>
        <p:spPr>
          <a:xfrm>
            <a:off x="381000" y="5579844"/>
            <a:ext cx="3733800" cy="369332"/>
          </a:xfrm>
          <a:prstGeom prst="rect">
            <a:avLst/>
          </a:prstGeom>
        </p:spPr>
        <p:txBody>
          <a:bodyPr wrap="square">
            <a:spAutoFit/>
          </a:bodyPr>
          <a:lstStyle/>
          <a:p>
            <a:r>
              <a:rPr lang="en-US" i="1" dirty="0" smtClean="0"/>
              <a:t>(a) Velocity (m/s) Vector Plot</a:t>
            </a:r>
            <a:endParaRPr lang="en-US" dirty="0" smtClean="0"/>
          </a:p>
        </p:txBody>
      </p:sp>
      <p:sp>
        <p:nvSpPr>
          <p:cNvPr id="7" name="Rectangle 6"/>
          <p:cNvSpPr/>
          <p:nvPr/>
        </p:nvSpPr>
        <p:spPr>
          <a:xfrm>
            <a:off x="4597400" y="5493306"/>
            <a:ext cx="2920992" cy="369332"/>
          </a:xfrm>
          <a:prstGeom prst="rect">
            <a:avLst/>
          </a:prstGeom>
        </p:spPr>
        <p:txBody>
          <a:bodyPr wrap="none">
            <a:spAutoFit/>
          </a:bodyPr>
          <a:lstStyle/>
          <a:p>
            <a:r>
              <a:rPr lang="en-US" i="1" dirty="0"/>
              <a:t>b)Total Pressure Plot (Pa)</a:t>
            </a:r>
            <a:endParaRPr lang="en-US" dirty="0"/>
          </a:p>
        </p:txBody>
      </p:sp>
    </p:spTree>
    <p:extLst>
      <p:ext uri="{BB962C8B-B14F-4D97-AF65-F5344CB8AC3E}">
        <p14:creationId xmlns:p14="http://schemas.microsoft.com/office/powerpoint/2010/main" xmlns="" val="6188429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024744" cy="1143000"/>
          </a:xfrm>
        </p:spPr>
        <p:txBody>
          <a:bodyPr>
            <a:normAutofit fontScale="90000"/>
          </a:bodyPr>
          <a:lstStyle/>
          <a:p>
            <a:r>
              <a:rPr lang="en-US" dirty="0"/>
              <a:t>Simulation Results for </a:t>
            </a:r>
            <a:r>
              <a:rPr lang="en-US" dirty="0" smtClean="0"/>
              <a:t>Shaft Bottom</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1284321249"/>
              </p:ext>
            </p:extLst>
          </p:nvPr>
        </p:nvGraphicFramePr>
        <p:xfrm>
          <a:off x="533400" y="1861066"/>
          <a:ext cx="8305800" cy="4907280"/>
        </p:xfrm>
        <a:graphic>
          <a:graphicData uri="http://schemas.openxmlformats.org/drawingml/2006/table">
            <a:tbl>
              <a:tblPr firstRow="1" firstCol="1" bandRow="1">
                <a:tableStyleId>{5C22544A-7EE6-4342-B048-85BDC9FD1C3A}</a:tableStyleId>
              </a:tblPr>
              <a:tblGrid>
                <a:gridCol w="3291169"/>
                <a:gridCol w="5014631"/>
              </a:tblGrid>
              <a:tr h="4402899">
                <a:tc>
                  <a:txBody>
                    <a:bodyPr/>
                    <a:lstStyle/>
                    <a:p>
                      <a:pPr marL="0" marR="0" algn="just">
                        <a:lnSpc>
                          <a:spcPct val="115000"/>
                        </a:lnSpc>
                        <a:spcBef>
                          <a:spcPts val="0"/>
                        </a:spcBef>
                        <a:spcAft>
                          <a:spcPts val="0"/>
                        </a:spcAft>
                      </a:pPr>
                      <a:r>
                        <a:rPr lang="en-US" sz="1100" dirty="0">
                          <a:effectLst/>
                        </a:rPr>
                        <a:t>Boundary Conditions</a:t>
                      </a:r>
                      <a:endParaRPr lang="en-US" sz="1050" dirty="0">
                        <a:effectLst/>
                      </a:endParaRPr>
                    </a:p>
                    <a:p>
                      <a:pPr marL="0" marR="0" algn="just">
                        <a:lnSpc>
                          <a:spcPct val="115000"/>
                        </a:lnSpc>
                        <a:spcBef>
                          <a:spcPts val="0"/>
                        </a:spcBef>
                        <a:spcAft>
                          <a:spcPts val="0"/>
                        </a:spcAft>
                      </a:pPr>
                      <a:r>
                        <a:rPr lang="en-US" sz="1100" dirty="0">
                          <a:effectLst/>
                        </a:rPr>
                        <a:t> </a:t>
                      </a:r>
                      <a:endParaRPr lang="en-US" sz="1050" dirty="0">
                        <a:effectLst/>
                      </a:endParaRPr>
                    </a:p>
                    <a:p>
                      <a:pPr marL="0" marR="0" algn="just">
                        <a:lnSpc>
                          <a:spcPct val="115000"/>
                        </a:lnSpc>
                        <a:spcBef>
                          <a:spcPts val="0"/>
                        </a:spcBef>
                        <a:spcAft>
                          <a:spcPts val="0"/>
                        </a:spcAft>
                      </a:pPr>
                      <a:r>
                        <a:rPr lang="en-US" sz="1100" dirty="0">
                          <a:effectLst/>
                        </a:rPr>
                        <a:t>Exhausting Configuration:</a:t>
                      </a:r>
                      <a:endParaRPr lang="en-US" sz="1050" dirty="0">
                        <a:effectLst/>
                      </a:endParaRPr>
                    </a:p>
                    <a:p>
                      <a:pPr marL="0" marR="0" algn="just">
                        <a:lnSpc>
                          <a:spcPct val="115000"/>
                        </a:lnSpc>
                        <a:spcBef>
                          <a:spcPts val="0"/>
                        </a:spcBef>
                        <a:spcAft>
                          <a:spcPts val="0"/>
                        </a:spcAft>
                      </a:pPr>
                      <a:r>
                        <a:rPr lang="en-US" sz="1100" dirty="0">
                          <a:effectLst/>
                        </a:rPr>
                        <a:t> </a:t>
                      </a:r>
                      <a:endParaRPr lang="en-US" sz="1050" dirty="0">
                        <a:effectLst/>
                      </a:endParaRPr>
                    </a:p>
                    <a:p>
                      <a:pPr marL="0" marR="0" algn="just">
                        <a:lnSpc>
                          <a:spcPct val="115000"/>
                        </a:lnSpc>
                        <a:spcBef>
                          <a:spcPts val="0"/>
                        </a:spcBef>
                        <a:spcAft>
                          <a:spcPts val="0"/>
                        </a:spcAft>
                      </a:pPr>
                      <a:r>
                        <a:rPr lang="en-US" sz="1100" dirty="0">
                          <a:effectLst/>
                        </a:rPr>
                        <a:t> </a:t>
                      </a:r>
                      <a:endParaRPr lang="en-US" sz="1050" dirty="0">
                        <a:effectLst/>
                      </a:endParaRPr>
                    </a:p>
                    <a:p>
                      <a:pPr marL="0" marR="0" algn="just">
                        <a:lnSpc>
                          <a:spcPct val="115000"/>
                        </a:lnSpc>
                        <a:spcBef>
                          <a:spcPts val="0"/>
                        </a:spcBef>
                        <a:spcAft>
                          <a:spcPts val="0"/>
                        </a:spcAft>
                      </a:pPr>
                      <a:r>
                        <a:rPr lang="en-US" sz="1100" dirty="0">
                          <a:effectLst/>
                        </a:rPr>
                        <a:t> </a:t>
                      </a:r>
                      <a:endParaRPr lang="en-US" sz="1050" dirty="0">
                        <a:effectLst/>
                      </a:endParaRPr>
                    </a:p>
                    <a:p>
                      <a:pPr marL="0" marR="0" algn="just">
                        <a:lnSpc>
                          <a:spcPct val="115000"/>
                        </a:lnSpc>
                        <a:spcBef>
                          <a:spcPts val="0"/>
                        </a:spcBef>
                        <a:spcAft>
                          <a:spcPts val="0"/>
                        </a:spcAft>
                      </a:pPr>
                      <a:r>
                        <a:rPr lang="en-US" sz="1100" dirty="0">
                          <a:effectLst/>
                        </a:rPr>
                        <a:t>Forcing Configuration:</a:t>
                      </a:r>
                      <a:endParaRPr lang="en-US" sz="1050" dirty="0">
                        <a:effectLst/>
                      </a:endParaRPr>
                    </a:p>
                    <a:p>
                      <a:pPr marL="0" marR="0" algn="just">
                        <a:lnSpc>
                          <a:spcPct val="115000"/>
                        </a:lnSpc>
                        <a:spcBef>
                          <a:spcPts val="0"/>
                        </a:spcBef>
                        <a:spcAft>
                          <a:spcPts val="0"/>
                        </a:spcAft>
                      </a:pPr>
                      <a:r>
                        <a:rPr lang="en-US" sz="1100" dirty="0">
                          <a:effectLst/>
                        </a:rPr>
                        <a:t> </a:t>
                      </a:r>
                      <a:endParaRPr lang="en-US" sz="1050" dirty="0">
                        <a:effectLst/>
                      </a:endParaRPr>
                    </a:p>
                    <a:p>
                      <a:pPr marL="0" marR="0" algn="just">
                        <a:lnSpc>
                          <a:spcPct val="115000"/>
                        </a:lnSpc>
                        <a:spcBef>
                          <a:spcPts val="0"/>
                        </a:spcBef>
                        <a:spcAft>
                          <a:spcPts val="0"/>
                        </a:spcAft>
                      </a:pPr>
                      <a:r>
                        <a:rPr lang="en-US" sz="1100" dirty="0">
                          <a:effectLst/>
                        </a:rPr>
                        <a:t> </a:t>
                      </a:r>
                      <a:endParaRPr lang="en-US" sz="1050" dirty="0">
                        <a:effectLst/>
                      </a:endParaRPr>
                    </a:p>
                    <a:p>
                      <a:pPr marL="0" marR="0" algn="just">
                        <a:lnSpc>
                          <a:spcPct val="115000"/>
                        </a:lnSpc>
                        <a:spcBef>
                          <a:spcPts val="0"/>
                        </a:spcBef>
                        <a:spcAft>
                          <a:spcPts val="0"/>
                        </a:spcAft>
                      </a:pPr>
                      <a:r>
                        <a:rPr lang="en-US" sz="1100" dirty="0">
                          <a:effectLst/>
                        </a:rPr>
                        <a:t>Geometry:</a:t>
                      </a:r>
                      <a:endParaRPr lang="en-US" sz="1050" dirty="0">
                        <a:effectLst/>
                      </a:endParaRPr>
                    </a:p>
                    <a:p>
                      <a:pPr marL="0" marR="0" algn="just">
                        <a:lnSpc>
                          <a:spcPct val="115000"/>
                        </a:lnSpc>
                        <a:spcBef>
                          <a:spcPts val="0"/>
                        </a:spcBef>
                        <a:spcAft>
                          <a:spcPts val="0"/>
                        </a:spcAft>
                      </a:pPr>
                      <a:r>
                        <a:rPr lang="en-US" sz="1100" dirty="0">
                          <a:effectLst/>
                        </a:rPr>
                        <a:t> </a:t>
                      </a:r>
                      <a:endParaRPr lang="en-US" sz="1050" dirty="0">
                        <a:effectLst/>
                      </a:endParaRPr>
                    </a:p>
                    <a:p>
                      <a:pPr marL="0" marR="0" algn="just">
                        <a:lnSpc>
                          <a:spcPct val="115000"/>
                        </a:lnSpc>
                        <a:spcBef>
                          <a:spcPts val="0"/>
                        </a:spcBef>
                        <a:spcAft>
                          <a:spcPts val="0"/>
                        </a:spcAft>
                      </a:pPr>
                      <a:r>
                        <a:rPr lang="en-US" sz="1100" dirty="0">
                          <a:effectLst/>
                        </a:rPr>
                        <a:t>Shaft Diameter: 6m</a:t>
                      </a:r>
                      <a:endParaRPr lang="en-US" sz="1050" dirty="0">
                        <a:effectLst/>
                      </a:endParaRPr>
                    </a:p>
                    <a:p>
                      <a:pPr marL="0" marR="0" algn="just">
                        <a:lnSpc>
                          <a:spcPct val="115000"/>
                        </a:lnSpc>
                        <a:spcBef>
                          <a:spcPts val="0"/>
                        </a:spcBef>
                        <a:spcAft>
                          <a:spcPts val="0"/>
                        </a:spcAft>
                      </a:pPr>
                      <a:r>
                        <a:rPr lang="en-US" sz="1100" dirty="0">
                          <a:effectLst/>
                        </a:rPr>
                        <a:t> </a:t>
                      </a:r>
                      <a:endParaRPr lang="en-US" sz="1050" dirty="0">
                        <a:effectLst/>
                      </a:endParaRPr>
                    </a:p>
                    <a:p>
                      <a:pPr marL="0" marR="0" algn="just">
                        <a:lnSpc>
                          <a:spcPct val="115000"/>
                        </a:lnSpc>
                        <a:spcBef>
                          <a:spcPts val="0"/>
                        </a:spcBef>
                        <a:spcAft>
                          <a:spcPts val="0"/>
                        </a:spcAft>
                      </a:pPr>
                      <a:r>
                        <a:rPr lang="en-US" sz="1100" dirty="0">
                          <a:effectLst/>
                        </a:rPr>
                        <a:t>Plat Dimensions:</a:t>
                      </a:r>
                      <a:endParaRPr lang="en-US" sz="1050" dirty="0">
                        <a:effectLst/>
                      </a:endParaRPr>
                    </a:p>
                    <a:p>
                      <a:pPr marL="0" marR="0" algn="just">
                        <a:lnSpc>
                          <a:spcPct val="115000"/>
                        </a:lnSpc>
                        <a:spcBef>
                          <a:spcPts val="0"/>
                        </a:spcBef>
                        <a:spcAft>
                          <a:spcPts val="0"/>
                        </a:spcAft>
                      </a:pPr>
                      <a:r>
                        <a:rPr lang="en-US" sz="1100" dirty="0">
                          <a:effectLst/>
                        </a:rPr>
                        <a:t>Hydraulic Diameter: 3.4m</a:t>
                      </a:r>
                      <a:endParaRPr lang="en-US" sz="1050" dirty="0">
                        <a:effectLst/>
                      </a:endParaRPr>
                    </a:p>
                    <a:p>
                      <a:pPr marL="0" marR="0" algn="just">
                        <a:lnSpc>
                          <a:spcPct val="115000"/>
                        </a:lnSpc>
                        <a:spcBef>
                          <a:spcPts val="0"/>
                        </a:spcBef>
                        <a:spcAft>
                          <a:spcPts val="0"/>
                        </a:spcAft>
                      </a:pPr>
                      <a:r>
                        <a:rPr lang="en-US" sz="1100" dirty="0">
                          <a:effectLst/>
                        </a:rPr>
                        <a:t>Airway Relative Roughness (e/D):</a:t>
                      </a:r>
                      <a:endParaRPr lang="en-US" sz="1050" dirty="0">
                        <a:effectLst/>
                      </a:endParaRPr>
                    </a:p>
                    <a:p>
                      <a:pPr marL="0" marR="0" algn="just">
                        <a:lnSpc>
                          <a:spcPct val="115000"/>
                        </a:lnSpc>
                        <a:spcBef>
                          <a:spcPts val="0"/>
                        </a:spcBef>
                        <a:spcAft>
                          <a:spcPts val="0"/>
                        </a:spcAft>
                      </a:pPr>
                      <a:r>
                        <a:rPr lang="en-US" sz="1100" dirty="0">
                          <a:effectLst/>
                        </a:rPr>
                        <a:t> </a:t>
                      </a:r>
                      <a:endParaRPr lang="en-US" sz="1050" dirty="0">
                        <a:effectLst/>
                      </a:endParaRPr>
                    </a:p>
                    <a:p>
                      <a:pPr marL="0" marR="0" algn="just">
                        <a:lnSpc>
                          <a:spcPct val="115000"/>
                        </a:lnSpc>
                        <a:spcBef>
                          <a:spcPts val="0"/>
                        </a:spcBef>
                        <a:spcAft>
                          <a:spcPts val="0"/>
                        </a:spcAft>
                      </a:pPr>
                      <a:r>
                        <a:rPr lang="en-US" sz="1100" dirty="0">
                          <a:effectLst/>
                        </a:rPr>
                        <a:t>Other Parameters:</a:t>
                      </a:r>
                      <a:endParaRPr lang="en-US" sz="1050" dirty="0">
                        <a:effectLst/>
                      </a:endParaRPr>
                    </a:p>
                    <a:p>
                      <a:pPr marL="0" marR="0" algn="just">
                        <a:lnSpc>
                          <a:spcPct val="115000"/>
                        </a:lnSpc>
                        <a:spcBef>
                          <a:spcPts val="0"/>
                        </a:spcBef>
                        <a:spcAft>
                          <a:spcPts val="0"/>
                        </a:spcAft>
                      </a:pPr>
                      <a:r>
                        <a:rPr lang="en-US" sz="1100" dirty="0">
                          <a:effectLst/>
                        </a:rPr>
                        <a:t> </a:t>
                      </a:r>
                      <a:endParaRPr lang="en-US" sz="1050" dirty="0">
                        <a:effectLst/>
                      </a:endParaRPr>
                    </a:p>
                    <a:p>
                      <a:pPr marL="0" marR="0" algn="just">
                        <a:lnSpc>
                          <a:spcPct val="115000"/>
                        </a:lnSpc>
                        <a:spcBef>
                          <a:spcPts val="0"/>
                        </a:spcBef>
                        <a:spcAft>
                          <a:spcPts val="0"/>
                        </a:spcAft>
                      </a:pPr>
                      <a:r>
                        <a:rPr lang="en-US" sz="1100" dirty="0">
                          <a:effectLst/>
                        </a:rPr>
                        <a:t>Viscosity Model:</a:t>
                      </a:r>
                      <a:endParaRPr lang="en-US" sz="1050" dirty="0">
                        <a:effectLst/>
                      </a:endParaRPr>
                    </a:p>
                    <a:p>
                      <a:pPr marL="0" marR="0" algn="just">
                        <a:lnSpc>
                          <a:spcPct val="115000"/>
                        </a:lnSpc>
                        <a:spcBef>
                          <a:spcPts val="0"/>
                        </a:spcBef>
                        <a:spcAft>
                          <a:spcPts val="0"/>
                        </a:spcAft>
                      </a:pPr>
                      <a:r>
                        <a:rPr lang="en-US" sz="1100" dirty="0">
                          <a:effectLst/>
                        </a:rPr>
                        <a:t>Wall Function :</a:t>
                      </a:r>
                      <a:endParaRPr lang="en-US" sz="1050" dirty="0">
                        <a:effectLst/>
                      </a:endParaRPr>
                    </a:p>
                    <a:p>
                      <a:pPr marL="0" marR="0" algn="just">
                        <a:lnSpc>
                          <a:spcPct val="115000"/>
                        </a:lnSpc>
                        <a:spcBef>
                          <a:spcPts val="0"/>
                        </a:spcBef>
                        <a:spcAft>
                          <a:spcPts val="0"/>
                        </a:spcAft>
                      </a:pPr>
                      <a:r>
                        <a:rPr lang="en-US" sz="1100" dirty="0">
                          <a:effectLst/>
                        </a:rPr>
                        <a:t>Fluid:</a:t>
                      </a:r>
                      <a:endParaRPr lang="en-US" sz="1050" dirty="0">
                        <a:effectLst/>
                      </a:endParaRPr>
                    </a:p>
                    <a:p>
                      <a:pPr marL="0" marR="0" algn="just">
                        <a:lnSpc>
                          <a:spcPct val="115000"/>
                        </a:lnSpc>
                        <a:spcBef>
                          <a:spcPts val="0"/>
                        </a:spcBef>
                        <a:spcAft>
                          <a:spcPts val="0"/>
                        </a:spcAft>
                      </a:pPr>
                      <a:r>
                        <a:rPr lang="en-US" sz="1100" dirty="0">
                          <a:effectLst/>
                        </a:rPr>
                        <a:t>Density:</a:t>
                      </a:r>
                      <a:endParaRPr lang="en-US" sz="1050" dirty="0">
                        <a:effectLst/>
                      </a:endParaRPr>
                    </a:p>
                    <a:p>
                      <a:pPr marL="0" marR="0" algn="just">
                        <a:lnSpc>
                          <a:spcPct val="115000"/>
                        </a:lnSpc>
                        <a:spcBef>
                          <a:spcPts val="0"/>
                        </a:spcBef>
                        <a:spcAft>
                          <a:spcPts val="0"/>
                        </a:spcAft>
                      </a:pPr>
                      <a:r>
                        <a:rPr lang="en-US" sz="1100" dirty="0">
                          <a:effectLst/>
                        </a:rPr>
                        <a:t>Viscosity:</a:t>
                      </a:r>
                      <a:endParaRPr lang="en-US" sz="1050" dirty="0">
                        <a:effectLst/>
                      </a:endParaRPr>
                    </a:p>
                    <a:p>
                      <a:pPr marL="0" marR="0" algn="just">
                        <a:lnSpc>
                          <a:spcPct val="115000"/>
                        </a:lnSpc>
                        <a:spcBef>
                          <a:spcPts val="0"/>
                        </a:spcBef>
                        <a:spcAft>
                          <a:spcPts val="0"/>
                        </a:spcAft>
                      </a:pPr>
                      <a:r>
                        <a:rPr lang="en-US" sz="1100" dirty="0">
                          <a:effectLst/>
                        </a:rPr>
                        <a:t>Re for the airflow in shaft:</a:t>
                      </a:r>
                      <a:endParaRPr lang="en-US" sz="1050" dirty="0">
                        <a:effectLst/>
                        <a:latin typeface="Calibri"/>
                        <a:ea typeface="Calibri"/>
                        <a:cs typeface="Times New Roman"/>
                      </a:endParaRPr>
                    </a:p>
                  </a:txBody>
                  <a:tcPr marL="45761" marR="45761" marT="0" marB="0"/>
                </a:tc>
                <a:tc>
                  <a:txBody>
                    <a:bodyPr/>
                    <a:lstStyle/>
                    <a:p>
                      <a:pPr marL="0" marR="0">
                        <a:lnSpc>
                          <a:spcPct val="115000"/>
                        </a:lnSpc>
                        <a:spcBef>
                          <a:spcPts val="0"/>
                        </a:spcBef>
                        <a:spcAft>
                          <a:spcPts val="0"/>
                        </a:spcAft>
                      </a:pPr>
                      <a:r>
                        <a:rPr lang="en-US" sz="800" dirty="0">
                          <a:effectLst/>
                        </a:rPr>
                        <a:t> </a:t>
                      </a:r>
                      <a:endParaRPr lang="en-US" sz="700" dirty="0">
                        <a:effectLst/>
                      </a:endParaRPr>
                    </a:p>
                    <a:p>
                      <a:pPr marL="0" marR="0">
                        <a:lnSpc>
                          <a:spcPct val="115000"/>
                        </a:lnSpc>
                        <a:spcBef>
                          <a:spcPts val="0"/>
                        </a:spcBef>
                        <a:spcAft>
                          <a:spcPts val="0"/>
                        </a:spcAft>
                      </a:pPr>
                      <a:r>
                        <a:rPr lang="en-US" sz="800" dirty="0">
                          <a:effectLst/>
                        </a:rPr>
                        <a:t> </a:t>
                      </a:r>
                      <a:endParaRPr lang="en-US" sz="700" dirty="0">
                        <a:effectLst/>
                      </a:endParaRPr>
                    </a:p>
                    <a:p>
                      <a:pPr marL="0" marR="0">
                        <a:lnSpc>
                          <a:spcPct val="115000"/>
                        </a:lnSpc>
                        <a:spcBef>
                          <a:spcPts val="0"/>
                        </a:spcBef>
                        <a:spcAft>
                          <a:spcPts val="0"/>
                        </a:spcAft>
                      </a:pPr>
                      <a:r>
                        <a:rPr lang="en-US" sz="1100" dirty="0">
                          <a:effectLst/>
                        </a:rPr>
                        <a:t>Airway Entry Velocity: 4.6m/s</a:t>
                      </a:r>
                      <a:endParaRPr lang="en-US" sz="1050" dirty="0">
                        <a:effectLst/>
                      </a:endParaRPr>
                    </a:p>
                    <a:p>
                      <a:pPr marL="0" marR="0">
                        <a:lnSpc>
                          <a:spcPct val="115000"/>
                        </a:lnSpc>
                        <a:spcBef>
                          <a:spcPts val="0"/>
                        </a:spcBef>
                        <a:spcAft>
                          <a:spcPts val="0"/>
                        </a:spcAft>
                      </a:pPr>
                      <a:r>
                        <a:rPr lang="en-US" sz="1100" dirty="0">
                          <a:effectLst/>
                        </a:rPr>
                        <a:t>Shaft Outlet Pressure: -800Pa</a:t>
                      </a:r>
                      <a:endParaRPr lang="en-US" sz="1050" dirty="0">
                        <a:effectLst/>
                      </a:endParaRPr>
                    </a:p>
                    <a:p>
                      <a:pPr marL="0" marR="0">
                        <a:lnSpc>
                          <a:spcPct val="115000"/>
                        </a:lnSpc>
                        <a:spcBef>
                          <a:spcPts val="0"/>
                        </a:spcBef>
                        <a:spcAft>
                          <a:spcPts val="0"/>
                        </a:spcAft>
                      </a:pPr>
                      <a:r>
                        <a:rPr lang="en-US" sz="1100" dirty="0">
                          <a:effectLst/>
                        </a:rPr>
                        <a:t>Airway Inlet Operating Pressure: 1 </a:t>
                      </a:r>
                      <a:r>
                        <a:rPr lang="en-US" sz="1100" dirty="0" err="1">
                          <a:effectLst/>
                        </a:rPr>
                        <a:t>atm</a:t>
                      </a:r>
                      <a:endParaRPr lang="en-US" sz="1050" dirty="0">
                        <a:effectLst/>
                      </a:endParaRPr>
                    </a:p>
                    <a:p>
                      <a:pPr marL="0" marR="0">
                        <a:lnSpc>
                          <a:spcPct val="115000"/>
                        </a:lnSpc>
                        <a:spcBef>
                          <a:spcPts val="0"/>
                        </a:spcBef>
                        <a:spcAft>
                          <a:spcPts val="0"/>
                        </a:spcAft>
                      </a:pPr>
                      <a:r>
                        <a:rPr lang="en-US" sz="1100" dirty="0">
                          <a:effectLst/>
                        </a:rPr>
                        <a:t> </a:t>
                      </a:r>
                      <a:endParaRPr lang="en-US" sz="1050" dirty="0">
                        <a:effectLst/>
                      </a:endParaRPr>
                    </a:p>
                    <a:p>
                      <a:pPr marL="0" marR="0">
                        <a:lnSpc>
                          <a:spcPct val="115000"/>
                        </a:lnSpc>
                        <a:spcBef>
                          <a:spcPts val="0"/>
                        </a:spcBef>
                        <a:spcAft>
                          <a:spcPts val="0"/>
                        </a:spcAft>
                      </a:pPr>
                      <a:r>
                        <a:rPr lang="en-US" sz="1100" dirty="0">
                          <a:effectLst/>
                        </a:rPr>
                        <a:t>Shaft Entry Velocity :1.5m/s</a:t>
                      </a:r>
                      <a:endParaRPr lang="en-US" sz="1050" dirty="0">
                        <a:effectLst/>
                      </a:endParaRPr>
                    </a:p>
                    <a:p>
                      <a:pPr marL="0" marR="0">
                        <a:lnSpc>
                          <a:spcPct val="115000"/>
                        </a:lnSpc>
                        <a:spcBef>
                          <a:spcPts val="0"/>
                        </a:spcBef>
                        <a:spcAft>
                          <a:spcPts val="0"/>
                        </a:spcAft>
                      </a:pPr>
                      <a:r>
                        <a:rPr lang="en-US" sz="1100" dirty="0">
                          <a:effectLst/>
                        </a:rPr>
                        <a:t>Airway Outlet Operating Pressure: 1 </a:t>
                      </a:r>
                      <a:r>
                        <a:rPr lang="en-US" sz="1100" dirty="0" err="1">
                          <a:effectLst/>
                        </a:rPr>
                        <a:t>atm</a:t>
                      </a:r>
                      <a:endParaRPr lang="en-US" sz="1050" dirty="0">
                        <a:effectLst/>
                      </a:endParaRPr>
                    </a:p>
                    <a:p>
                      <a:pPr marL="0" marR="0">
                        <a:lnSpc>
                          <a:spcPct val="115000"/>
                        </a:lnSpc>
                        <a:spcBef>
                          <a:spcPts val="0"/>
                        </a:spcBef>
                        <a:spcAft>
                          <a:spcPts val="0"/>
                        </a:spcAft>
                      </a:pPr>
                      <a:r>
                        <a:rPr lang="en-US" sz="1100" dirty="0">
                          <a:effectLst/>
                        </a:rPr>
                        <a:t> </a:t>
                      </a:r>
                      <a:endParaRPr lang="en-US" sz="1050" dirty="0">
                        <a:effectLst/>
                      </a:endParaRPr>
                    </a:p>
                    <a:p>
                      <a:pPr marL="0" marR="0">
                        <a:lnSpc>
                          <a:spcPct val="115000"/>
                        </a:lnSpc>
                        <a:spcBef>
                          <a:spcPts val="0"/>
                        </a:spcBef>
                        <a:spcAft>
                          <a:spcPts val="0"/>
                        </a:spcAft>
                      </a:pPr>
                      <a:r>
                        <a:rPr lang="en-US" sz="1100" dirty="0">
                          <a:effectLst/>
                        </a:rPr>
                        <a:t> </a:t>
                      </a:r>
                      <a:endParaRPr lang="en-US" sz="1050" dirty="0">
                        <a:effectLst/>
                      </a:endParaRPr>
                    </a:p>
                    <a:p>
                      <a:pPr marL="0" marR="0">
                        <a:lnSpc>
                          <a:spcPct val="115000"/>
                        </a:lnSpc>
                        <a:spcBef>
                          <a:spcPts val="0"/>
                        </a:spcBef>
                        <a:spcAft>
                          <a:spcPts val="0"/>
                        </a:spcAft>
                      </a:pPr>
                      <a:r>
                        <a:rPr lang="en-US" sz="1100" dirty="0">
                          <a:effectLst/>
                        </a:rPr>
                        <a:t> </a:t>
                      </a:r>
                      <a:endParaRPr lang="en-US" sz="1050" dirty="0">
                        <a:effectLst/>
                      </a:endParaRPr>
                    </a:p>
                    <a:p>
                      <a:pPr marL="0" marR="0">
                        <a:lnSpc>
                          <a:spcPct val="115000"/>
                        </a:lnSpc>
                        <a:spcBef>
                          <a:spcPts val="0"/>
                        </a:spcBef>
                        <a:spcAft>
                          <a:spcPts val="0"/>
                        </a:spcAft>
                      </a:pPr>
                      <a:r>
                        <a:rPr lang="en-US" sz="1100" dirty="0">
                          <a:effectLst/>
                        </a:rPr>
                        <a:t>Shaft Length: 600m</a:t>
                      </a:r>
                      <a:endParaRPr lang="en-US" sz="1050" dirty="0">
                        <a:effectLst/>
                      </a:endParaRPr>
                    </a:p>
                    <a:p>
                      <a:pPr marL="0" marR="0">
                        <a:lnSpc>
                          <a:spcPct val="115000"/>
                        </a:lnSpc>
                        <a:spcBef>
                          <a:spcPts val="0"/>
                        </a:spcBef>
                        <a:spcAft>
                          <a:spcPts val="0"/>
                        </a:spcAft>
                      </a:pPr>
                      <a:r>
                        <a:rPr lang="en-US" sz="1100" dirty="0">
                          <a:effectLst/>
                        </a:rPr>
                        <a:t>Shaft Bottom Length: 0xD,1xD,2xD</a:t>
                      </a:r>
                      <a:endParaRPr lang="en-US" sz="1050" dirty="0">
                        <a:effectLst/>
                      </a:endParaRPr>
                    </a:p>
                    <a:p>
                      <a:pPr marL="0" marR="0" algn="just">
                        <a:lnSpc>
                          <a:spcPct val="115000"/>
                        </a:lnSpc>
                        <a:spcBef>
                          <a:spcPts val="0"/>
                        </a:spcBef>
                        <a:spcAft>
                          <a:spcPts val="0"/>
                        </a:spcAft>
                      </a:pPr>
                      <a:r>
                        <a:rPr lang="en-US" sz="1100" dirty="0">
                          <a:effectLst/>
                        </a:rPr>
                        <a:t>3m x 4m (height x width), 350m(length)</a:t>
                      </a:r>
                      <a:endParaRPr lang="en-US" sz="1050" dirty="0">
                        <a:effectLst/>
                      </a:endParaRPr>
                    </a:p>
                    <a:p>
                      <a:pPr marL="0" marR="0" algn="just">
                        <a:lnSpc>
                          <a:spcPct val="115000"/>
                        </a:lnSpc>
                        <a:spcBef>
                          <a:spcPts val="0"/>
                        </a:spcBef>
                        <a:spcAft>
                          <a:spcPts val="0"/>
                        </a:spcAft>
                      </a:pPr>
                      <a:r>
                        <a:rPr lang="en-US" sz="1100" dirty="0">
                          <a:effectLst/>
                        </a:rPr>
                        <a:t> </a:t>
                      </a:r>
                      <a:endParaRPr lang="en-US" sz="1050" dirty="0">
                        <a:effectLst/>
                      </a:endParaRPr>
                    </a:p>
                    <a:p>
                      <a:pPr marL="0" marR="0" algn="just">
                        <a:lnSpc>
                          <a:spcPct val="115000"/>
                        </a:lnSpc>
                        <a:spcBef>
                          <a:spcPts val="0"/>
                        </a:spcBef>
                        <a:spcAft>
                          <a:spcPts val="0"/>
                        </a:spcAft>
                      </a:pPr>
                      <a:endParaRPr lang="en-US" sz="1100" dirty="0" smtClean="0">
                        <a:effectLst/>
                      </a:endParaRPr>
                    </a:p>
                    <a:p>
                      <a:pPr marL="0" marR="0" algn="just">
                        <a:lnSpc>
                          <a:spcPct val="115000"/>
                        </a:lnSpc>
                        <a:spcBef>
                          <a:spcPts val="0"/>
                        </a:spcBef>
                        <a:spcAft>
                          <a:spcPts val="0"/>
                        </a:spcAft>
                      </a:pPr>
                      <a:r>
                        <a:rPr lang="en-US" sz="1100" dirty="0" smtClean="0">
                          <a:effectLst/>
                        </a:rPr>
                        <a:t>0.003,0.023,0.053</a:t>
                      </a:r>
                      <a:endParaRPr lang="en-US" sz="1050" dirty="0">
                        <a:effectLst/>
                      </a:endParaRPr>
                    </a:p>
                    <a:p>
                      <a:pPr marL="0" marR="0" algn="just">
                        <a:lnSpc>
                          <a:spcPct val="115000"/>
                        </a:lnSpc>
                        <a:spcBef>
                          <a:spcPts val="0"/>
                        </a:spcBef>
                        <a:spcAft>
                          <a:spcPts val="0"/>
                        </a:spcAft>
                      </a:pPr>
                      <a:r>
                        <a:rPr lang="en-US" sz="1100" dirty="0">
                          <a:effectLst/>
                        </a:rPr>
                        <a:t> </a:t>
                      </a:r>
                      <a:endParaRPr lang="en-US" sz="1050" dirty="0">
                        <a:effectLst/>
                      </a:endParaRPr>
                    </a:p>
                    <a:p>
                      <a:pPr marL="0" marR="0" algn="just">
                        <a:lnSpc>
                          <a:spcPct val="115000"/>
                        </a:lnSpc>
                        <a:spcBef>
                          <a:spcPts val="0"/>
                        </a:spcBef>
                        <a:spcAft>
                          <a:spcPts val="0"/>
                        </a:spcAft>
                      </a:pPr>
                      <a:r>
                        <a:rPr lang="en-US" sz="1100" dirty="0">
                          <a:effectLst/>
                        </a:rPr>
                        <a:t> </a:t>
                      </a:r>
                      <a:endParaRPr lang="en-US" sz="1050" dirty="0">
                        <a:effectLst/>
                      </a:endParaRPr>
                    </a:p>
                    <a:p>
                      <a:pPr marL="0" marR="0" algn="just">
                        <a:lnSpc>
                          <a:spcPct val="115000"/>
                        </a:lnSpc>
                        <a:spcBef>
                          <a:spcPts val="0"/>
                        </a:spcBef>
                        <a:spcAft>
                          <a:spcPts val="0"/>
                        </a:spcAft>
                      </a:pPr>
                      <a:r>
                        <a:rPr lang="en-US" sz="1100" dirty="0">
                          <a:effectLst/>
                        </a:rPr>
                        <a:t> </a:t>
                      </a:r>
                      <a:endParaRPr lang="en-US" sz="1050" dirty="0">
                        <a:effectLst/>
                      </a:endParaRPr>
                    </a:p>
                    <a:p>
                      <a:pPr marL="0" marR="0" algn="just">
                        <a:lnSpc>
                          <a:spcPct val="115000"/>
                        </a:lnSpc>
                        <a:spcBef>
                          <a:spcPts val="0"/>
                        </a:spcBef>
                        <a:spcAft>
                          <a:spcPts val="0"/>
                        </a:spcAft>
                      </a:pPr>
                      <a:r>
                        <a:rPr lang="en-US" sz="1100" dirty="0">
                          <a:effectLst/>
                        </a:rPr>
                        <a:t>K-Epsilon Model</a:t>
                      </a:r>
                      <a:endParaRPr lang="en-US" sz="1050" dirty="0">
                        <a:effectLst/>
                      </a:endParaRPr>
                    </a:p>
                    <a:p>
                      <a:pPr marL="0" marR="0" algn="just">
                        <a:lnSpc>
                          <a:spcPct val="115000"/>
                        </a:lnSpc>
                        <a:spcBef>
                          <a:spcPts val="0"/>
                        </a:spcBef>
                        <a:spcAft>
                          <a:spcPts val="0"/>
                        </a:spcAft>
                      </a:pPr>
                      <a:r>
                        <a:rPr lang="en-US" sz="1100" dirty="0">
                          <a:effectLst/>
                        </a:rPr>
                        <a:t>Standard Wall Function</a:t>
                      </a:r>
                      <a:endParaRPr lang="en-US" sz="1050" dirty="0">
                        <a:effectLst/>
                      </a:endParaRPr>
                    </a:p>
                    <a:p>
                      <a:pPr marL="0" marR="0" algn="just">
                        <a:lnSpc>
                          <a:spcPct val="115000"/>
                        </a:lnSpc>
                        <a:spcBef>
                          <a:spcPts val="0"/>
                        </a:spcBef>
                        <a:spcAft>
                          <a:spcPts val="0"/>
                        </a:spcAft>
                      </a:pPr>
                      <a:r>
                        <a:rPr lang="en-US" sz="1100" dirty="0">
                          <a:effectLst/>
                        </a:rPr>
                        <a:t>Air</a:t>
                      </a:r>
                      <a:endParaRPr lang="en-US" sz="1050" dirty="0">
                        <a:effectLst/>
                      </a:endParaRPr>
                    </a:p>
                    <a:p>
                      <a:pPr marL="0" marR="0" algn="just">
                        <a:lnSpc>
                          <a:spcPct val="115000"/>
                        </a:lnSpc>
                        <a:spcBef>
                          <a:spcPts val="0"/>
                        </a:spcBef>
                        <a:spcAft>
                          <a:spcPts val="0"/>
                        </a:spcAft>
                      </a:pPr>
                      <a:r>
                        <a:rPr lang="en-US" sz="1100" dirty="0">
                          <a:effectLst/>
                        </a:rPr>
                        <a:t>1.2 kg/m</a:t>
                      </a:r>
                      <a:r>
                        <a:rPr lang="en-US" sz="1100" baseline="30000" dirty="0">
                          <a:effectLst/>
                        </a:rPr>
                        <a:t>3</a:t>
                      </a:r>
                      <a:endParaRPr lang="en-US" sz="1050" dirty="0">
                        <a:effectLst/>
                      </a:endParaRPr>
                    </a:p>
                    <a:p>
                      <a:pPr marL="0" marR="0" algn="just">
                        <a:lnSpc>
                          <a:spcPct val="115000"/>
                        </a:lnSpc>
                        <a:spcBef>
                          <a:spcPts val="0"/>
                        </a:spcBef>
                        <a:spcAft>
                          <a:spcPts val="0"/>
                        </a:spcAft>
                      </a:pPr>
                      <a:r>
                        <a:rPr lang="en-US" sz="1100" dirty="0">
                          <a:effectLst/>
                        </a:rPr>
                        <a:t>1.85 x 10</a:t>
                      </a:r>
                      <a:r>
                        <a:rPr lang="en-US" sz="1100" baseline="30000" dirty="0">
                          <a:effectLst/>
                        </a:rPr>
                        <a:t>-5</a:t>
                      </a:r>
                      <a:r>
                        <a:rPr lang="en-US" sz="1100" dirty="0">
                          <a:effectLst/>
                        </a:rPr>
                        <a:t> </a:t>
                      </a:r>
                      <a:r>
                        <a:rPr lang="en-US" sz="1100" dirty="0" err="1">
                          <a:effectLst/>
                        </a:rPr>
                        <a:t>Pa.s</a:t>
                      </a:r>
                      <a:endParaRPr lang="en-US" sz="1050" dirty="0">
                        <a:effectLst/>
                      </a:endParaRPr>
                    </a:p>
                    <a:p>
                      <a:pPr marL="0" marR="0" algn="just">
                        <a:lnSpc>
                          <a:spcPct val="115000"/>
                        </a:lnSpc>
                        <a:spcBef>
                          <a:spcPts val="0"/>
                        </a:spcBef>
                        <a:spcAft>
                          <a:spcPts val="0"/>
                        </a:spcAft>
                      </a:pPr>
                      <a:r>
                        <a:rPr lang="en-US" sz="1100" dirty="0">
                          <a:effectLst/>
                        </a:rPr>
                        <a:t>5.4 x 10</a:t>
                      </a:r>
                      <a:r>
                        <a:rPr lang="en-US" sz="1100" baseline="30000" dirty="0">
                          <a:effectLst/>
                        </a:rPr>
                        <a:t>5</a:t>
                      </a:r>
                      <a:endParaRPr lang="en-US" sz="1050" dirty="0">
                        <a:effectLst/>
                        <a:latin typeface="Calibri"/>
                        <a:ea typeface="Calibri"/>
                        <a:cs typeface="Times New Roman"/>
                      </a:endParaRPr>
                    </a:p>
                  </a:txBody>
                  <a:tcPr marL="45761" marR="45761" marT="0" marB="0"/>
                </a:tc>
              </a:tr>
            </a:tbl>
          </a:graphicData>
        </a:graphic>
      </p:graphicFrame>
      <p:sp>
        <p:nvSpPr>
          <p:cNvPr id="8" name="Rectangle 7"/>
          <p:cNvSpPr/>
          <p:nvPr/>
        </p:nvSpPr>
        <p:spPr>
          <a:xfrm>
            <a:off x="2044700" y="1491734"/>
            <a:ext cx="4572000" cy="369332"/>
          </a:xfrm>
          <a:prstGeom prst="rect">
            <a:avLst/>
          </a:prstGeom>
        </p:spPr>
        <p:txBody>
          <a:bodyPr>
            <a:spAutoFit/>
          </a:bodyPr>
          <a:lstStyle/>
          <a:p>
            <a:pPr lvl="0" algn="ctr" fontAlgn="base">
              <a:spcBef>
                <a:spcPct val="0"/>
              </a:spcBef>
              <a:spcAft>
                <a:spcPct val="0"/>
              </a:spcAft>
            </a:pPr>
            <a:r>
              <a:rPr lang="en-US" i="1" dirty="0" smtClean="0">
                <a:solidFill>
                  <a:srgbClr val="000000"/>
                </a:solidFill>
                <a:latin typeface="Times New Roman" pitchFamily="18" charset="0"/>
                <a:ea typeface="Calibri" pitchFamily="34" charset="0"/>
                <a:cs typeface="Times New Roman" pitchFamily="18" charset="0"/>
              </a:rPr>
              <a:t>Input </a:t>
            </a:r>
            <a:r>
              <a:rPr lang="en-US" i="1" dirty="0">
                <a:solidFill>
                  <a:srgbClr val="000000"/>
                </a:solidFill>
                <a:latin typeface="Times New Roman" pitchFamily="18" charset="0"/>
                <a:ea typeface="Calibri" pitchFamily="34" charset="0"/>
                <a:cs typeface="Times New Roman" pitchFamily="18" charset="0"/>
              </a:rPr>
              <a:t>parameters of CFD Model of the Shaft</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xmlns="" val="34679280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143000"/>
            <a:ext cx="9067800" cy="4724400"/>
          </a:xfrm>
          <a:prstGeom prst="rect">
            <a:avLst/>
          </a:prstGeom>
          <a:noFill/>
          <a:ln>
            <a:noFill/>
          </a:ln>
        </p:spPr>
      </p:pic>
    </p:spTree>
    <p:extLst>
      <p:ext uri="{BB962C8B-B14F-4D97-AF65-F5344CB8AC3E}">
        <p14:creationId xmlns:p14="http://schemas.microsoft.com/office/powerpoint/2010/main" xmlns="" val="13505611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219201"/>
            <a:ext cx="9144000" cy="4495800"/>
          </a:xfrm>
          <a:prstGeom prst="rect">
            <a:avLst/>
          </a:prstGeom>
          <a:noFill/>
          <a:ln>
            <a:noFill/>
          </a:ln>
        </p:spPr>
      </p:pic>
    </p:spTree>
    <p:extLst>
      <p:ext uri="{BB962C8B-B14F-4D97-AF65-F5344CB8AC3E}">
        <p14:creationId xmlns:p14="http://schemas.microsoft.com/office/powerpoint/2010/main" xmlns="" val="38032021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024744" cy="1143000"/>
          </a:xfrm>
        </p:spPr>
        <p:txBody>
          <a:bodyPr>
            <a:normAutofit/>
          </a:bodyPr>
          <a:lstStyle/>
          <a:p>
            <a:r>
              <a:rPr lang="en-US" dirty="0" smtClean="0"/>
              <a:t>Results and Comparison</a:t>
            </a:r>
            <a:endParaRPr lang="en-US" dirty="0"/>
          </a:p>
        </p:txBody>
      </p:sp>
      <p:sp>
        <p:nvSpPr>
          <p:cNvPr id="3" name="Content Placeholder 2"/>
          <p:cNvSpPr>
            <a:spLocks noGrp="1"/>
          </p:cNvSpPr>
          <p:nvPr>
            <p:ph idx="1"/>
          </p:nvPr>
        </p:nvSpPr>
        <p:spPr>
          <a:xfrm>
            <a:off x="457200" y="1295400"/>
            <a:ext cx="8229600" cy="5257800"/>
          </a:xfrm>
        </p:spPr>
        <p:txBody>
          <a:bodyPr>
            <a:normAutofit/>
          </a:bodyPr>
          <a:lstStyle/>
          <a:p>
            <a:pPr algn="just"/>
            <a:r>
              <a:rPr lang="en-US" dirty="0"/>
              <a:t>From results in the previous section, we can observe that there is difference between Pressure and Shock losses in Various Mine Configurations observed by calculations from software packages Fluent and the published </a:t>
            </a:r>
            <a:r>
              <a:rPr lang="en-US" dirty="0" smtClean="0"/>
              <a:t>literature.</a:t>
            </a:r>
          </a:p>
          <a:p>
            <a:pPr algn="just"/>
            <a:endParaRPr lang="en-US" dirty="0" smtClean="0"/>
          </a:p>
          <a:p>
            <a:pPr algn="just"/>
            <a:r>
              <a:rPr lang="en-US" dirty="0"/>
              <a:t>The values obtained by calculating pressure losses in a </a:t>
            </a:r>
            <a:r>
              <a:rPr lang="en-US" b="1" dirty="0"/>
              <a:t>tunnel</a:t>
            </a:r>
            <a:r>
              <a:rPr lang="en-US" dirty="0"/>
              <a:t> using CFD study had seen an error of 17% than the pressure losses obtained from classical formula. </a:t>
            </a:r>
            <a:endParaRPr lang="en-US" dirty="0" smtClean="0"/>
          </a:p>
          <a:p>
            <a:pPr algn="just"/>
            <a:endParaRPr lang="en-US" dirty="0"/>
          </a:p>
          <a:p>
            <a:pPr algn="just"/>
            <a:r>
              <a:rPr lang="en-US" dirty="0" smtClean="0"/>
              <a:t>Moreover</a:t>
            </a:r>
            <a:r>
              <a:rPr lang="en-US" dirty="0"/>
              <a:t>, the flow properties of fluid in a mine can be predicted using CFD. </a:t>
            </a:r>
          </a:p>
          <a:p>
            <a:endParaRPr lang="en-US" dirty="0"/>
          </a:p>
        </p:txBody>
      </p:sp>
    </p:spTree>
    <p:extLst>
      <p:ext uri="{BB962C8B-B14F-4D97-AF65-F5344CB8AC3E}">
        <p14:creationId xmlns:p14="http://schemas.microsoft.com/office/powerpoint/2010/main" xmlns="" val="28166964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024744" cy="1143000"/>
          </a:xfrm>
        </p:spPr>
        <p:txBody>
          <a:bodyPr/>
          <a:lstStyle/>
          <a:p>
            <a:r>
              <a:rPr lang="en-US" dirty="0" smtClean="0"/>
              <a:t>Scope Of the Project</a:t>
            </a:r>
            <a:endParaRPr lang="en-US" dirty="0"/>
          </a:p>
        </p:txBody>
      </p:sp>
      <p:sp>
        <p:nvSpPr>
          <p:cNvPr id="3" name="Content Placeholder 2"/>
          <p:cNvSpPr>
            <a:spLocks noGrp="1"/>
          </p:cNvSpPr>
          <p:nvPr>
            <p:ph idx="1"/>
          </p:nvPr>
        </p:nvSpPr>
        <p:spPr>
          <a:xfrm>
            <a:off x="457200" y="1752600"/>
            <a:ext cx="7620000" cy="4267200"/>
          </a:xfrm>
        </p:spPr>
        <p:txBody>
          <a:bodyPr>
            <a:normAutofit fontScale="92500" lnSpcReduction="10000"/>
          </a:bodyPr>
          <a:lstStyle/>
          <a:p>
            <a:pPr marL="457200" indent="-457200">
              <a:buAutoNum type="arabicPeriod"/>
            </a:pPr>
            <a:r>
              <a:rPr lang="en-US" dirty="0" smtClean="0"/>
              <a:t>The </a:t>
            </a:r>
            <a:r>
              <a:rPr lang="en-US" dirty="0"/>
              <a:t>initial phase of CFD modeling involved the simulation of a </a:t>
            </a:r>
            <a:r>
              <a:rPr lang="en-US" dirty="0" smtClean="0"/>
              <a:t>pilot-scale model of mine geometries which aren’t feasible </a:t>
            </a:r>
            <a:r>
              <a:rPr lang="en-US" dirty="0"/>
              <a:t>to model the </a:t>
            </a:r>
            <a:r>
              <a:rPr lang="en-US" dirty="0" smtClean="0"/>
              <a:t>real-time experiment.</a:t>
            </a:r>
          </a:p>
          <a:p>
            <a:pPr marL="457200" indent="-457200">
              <a:buAutoNum type="arabicPeriod"/>
            </a:pPr>
            <a:endParaRPr lang="en-US" dirty="0" smtClean="0"/>
          </a:p>
          <a:p>
            <a:pPr marL="457200" indent="-457200">
              <a:buAutoNum type="arabicPeriod"/>
            </a:pPr>
            <a:r>
              <a:rPr lang="en-US" dirty="0" smtClean="0"/>
              <a:t>Convert the validated CFD model of the pilot design into a scaled-up model to be used </a:t>
            </a:r>
            <a:r>
              <a:rPr lang="en-US" dirty="0"/>
              <a:t>to simulate the </a:t>
            </a:r>
            <a:r>
              <a:rPr lang="en-US" dirty="0" smtClean="0"/>
              <a:t>full-scale design.</a:t>
            </a:r>
          </a:p>
          <a:p>
            <a:pPr marL="457200" indent="-457200">
              <a:buAutoNum type="arabicPeriod"/>
            </a:pPr>
            <a:endParaRPr lang="en-US" dirty="0" smtClean="0"/>
          </a:p>
          <a:p>
            <a:pPr marL="457200" indent="-457200">
              <a:buAutoNum type="arabicPeriod"/>
            </a:pPr>
            <a:r>
              <a:rPr lang="en-US" dirty="0" smtClean="0"/>
              <a:t>CFD study is used as a replacement of experimental simulation which require lot of time and money for a single case study. </a:t>
            </a:r>
            <a:endParaRPr lang="en-US" dirty="0"/>
          </a:p>
        </p:txBody>
      </p:sp>
      <p:sp>
        <p:nvSpPr>
          <p:cNvPr id="4" name="Slide Number Placeholder 1"/>
          <p:cNvSpPr>
            <a:spLocks noGrp="1"/>
          </p:cNvSpPr>
          <p:nvPr>
            <p:ph type="sldNum" sz="quarter" idx="12"/>
          </p:nvPr>
        </p:nvSpPr>
        <p:spPr>
          <a:xfrm>
            <a:off x="4649096" y="224491"/>
            <a:ext cx="1332156" cy="365125"/>
          </a:xfrm>
        </p:spPr>
        <p:txBody>
          <a:bodyPr/>
          <a:lstStyle/>
          <a:p>
            <a:fld id="{4A42A931-2C42-41EF-8871-52299C7FFE7E}" type="slidenum">
              <a:rPr lang="en-US" smtClean="0"/>
              <a:pPr/>
              <a:t>5</a:t>
            </a:fld>
            <a:endParaRPr lang="en-US" dirty="0"/>
          </a:p>
        </p:txBody>
      </p:sp>
    </p:spTree>
    <p:extLst>
      <p:ext uri="{BB962C8B-B14F-4D97-AF65-F5344CB8AC3E}">
        <p14:creationId xmlns:p14="http://schemas.microsoft.com/office/powerpoint/2010/main" xmlns="" val="12543212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153400" cy="5867400"/>
          </a:xfrm>
        </p:spPr>
        <p:txBody>
          <a:bodyPr/>
          <a:lstStyle/>
          <a:p>
            <a:r>
              <a:rPr lang="en-US" dirty="0"/>
              <a:t>The shock losses at shaft bottoms did match with the earlier experimented values but some sort of discrepancy was observed in Forcing shaft bottom. This discrepancy could have been because of choosing K-Epsilon model or may be due to wrong meshing of the model</a:t>
            </a:r>
            <a:r>
              <a:rPr lang="en-US" dirty="0" smtClean="0"/>
              <a:t>.</a:t>
            </a:r>
          </a:p>
          <a:p>
            <a:endParaRPr lang="en-US" dirty="0"/>
          </a:p>
          <a:p>
            <a:r>
              <a:rPr lang="en-US" dirty="0"/>
              <a:t>For two-way junctions, the literature underestimates the shock loss coefficient substantially for both the branches by 50% or more. In case of two-way splits, the literature underestimates the shock loss coefficient for the straight branch by 20% or more.</a:t>
            </a:r>
          </a:p>
          <a:p>
            <a:endParaRPr lang="en-US" dirty="0"/>
          </a:p>
        </p:txBody>
      </p:sp>
    </p:spTree>
    <p:extLst>
      <p:ext uri="{BB962C8B-B14F-4D97-AF65-F5344CB8AC3E}">
        <p14:creationId xmlns:p14="http://schemas.microsoft.com/office/powerpoint/2010/main" xmlns="" val="41795525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xmlns="" val="539645766"/>
              </p:ext>
            </p:extLst>
          </p:nvPr>
        </p:nvGraphicFramePr>
        <p:xfrm>
          <a:off x="740708" y="1159875"/>
          <a:ext cx="7641291" cy="4174124"/>
        </p:xfrm>
        <a:graphic>
          <a:graphicData uri="http://schemas.openxmlformats.org/drawingml/2006/table">
            <a:tbl>
              <a:tblPr firstRow="1" firstCol="1" bandRow="1">
                <a:tableStyleId>{5C22544A-7EE6-4342-B048-85BDC9FD1C3A}</a:tableStyleId>
              </a:tblPr>
              <a:tblGrid>
                <a:gridCol w="2547097"/>
                <a:gridCol w="2547097"/>
                <a:gridCol w="2547097"/>
              </a:tblGrid>
              <a:tr h="1538654">
                <a:tc>
                  <a:txBody>
                    <a:bodyPr/>
                    <a:lstStyle/>
                    <a:p>
                      <a:pPr marL="0" marR="0" algn="ctr">
                        <a:lnSpc>
                          <a:spcPct val="115000"/>
                        </a:lnSpc>
                        <a:spcBef>
                          <a:spcPts val="0"/>
                        </a:spcBef>
                        <a:spcAft>
                          <a:spcPts val="0"/>
                        </a:spcAft>
                      </a:pPr>
                      <a:r>
                        <a:rPr lang="en-US" sz="1200" dirty="0">
                          <a:effectLst/>
                        </a:rPr>
                        <a:t>Configuration</a:t>
                      </a:r>
                      <a:endParaRPr lang="en-US" sz="11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Shock Loss Factor value from CFD simulation</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Shock Loss Factor values for similar configurations from published literature</a:t>
                      </a:r>
                      <a:endParaRPr lang="en-US" sz="1100">
                        <a:effectLst/>
                      </a:endParaRPr>
                    </a:p>
                    <a:p>
                      <a:pPr marL="0" marR="0" algn="ctr">
                        <a:lnSpc>
                          <a:spcPct val="115000"/>
                        </a:lnSpc>
                        <a:spcBef>
                          <a:spcPts val="0"/>
                        </a:spcBef>
                        <a:spcAft>
                          <a:spcPts val="0"/>
                        </a:spcAft>
                      </a:pPr>
                      <a:r>
                        <a:rPr lang="en-US" sz="1200">
                          <a:effectLst/>
                        </a:rPr>
                        <a:t>(McElroy,1935)</a:t>
                      </a:r>
                      <a:endParaRPr lang="en-US" sz="1100">
                        <a:effectLst/>
                        <a:latin typeface="Calibri"/>
                        <a:ea typeface="Calibri"/>
                        <a:cs typeface="Times New Roman"/>
                      </a:endParaRPr>
                    </a:p>
                  </a:txBody>
                  <a:tcPr marL="68580" marR="68580" marT="0" marB="0"/>
                </a:tc>
              </a:tr>
              <a:tr h="756517">
                <a:tc>
                  <a:txBody>
                    <a:bodyPr/>
                    <a:lstStyle/>
                    <a:p>
                      <a:pPr marL="0" marR="0" algn="ctr">
                        <a:lnSpc>
                          <a:spcPct val="115000"/>
                        </a:lnSpc>
                        <a:spcBef>
                          <a:spcPts val="0"/>
                        </a:spcBef>
                        <a:spcAft>
                          <a:spcPts val="0"/>
                        </a:spcAft>
                      </a:pPr>
                      <a:r>
                        <a:rPr lang="en-US" sz="1200" dirty="0">
                          <a:effectLst/>
                        </a:rPr>
                        <a:t>Rounded bend  </a:t>
                      </a:r>
                      <a:endParaRPr lang="en-US" sz="1100" dirty="0">
                        <a:effectLst/>
                      </a:endParaRPr>
                    </a:p>
                    <a:p>
                      <a:pPr marL="0" marR="0" algn="ctr">
                        <a:lnSpc>
                          <a:spcPct val="115000"/>
                        </a:lnSpc>
                        <a:spcBef>
                          <a:spcPts val="0"/>
                        </a:spcBef>
                        <a:spcAft>
                          <a:spcPts val="0"/>
                        </a:spcAft>
                      </a:pPr>
                      <a:r>
                        <a:rPr lang="en-US" sz="1200" dirty="0">
                          <a:effectLst/>
                        </a:rPr>
                        <a:t> </a:t>
                      </a:r>
                      <a:endParaRPr lang="en-US" sz="11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dirty="0">
                          <a:effectLst/>
                        </a:rPr>
                        <a:t>0.18  </a:t>
                      </a:r>
                      <a:endParaRPr lang="en-US" sz="11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0.13</a:t>
                      </a:r>
                      <a:endParaRPr lang="en-US" sz="1100">
                        <a:effectLst/>
                        <a:latin typeface="Calibri"/>
                        <a:ea typeface="Calibri"/>
                        <a:cs typeface="Times New Roman"/>
                      </a:endParaRPr>
                    </a:p>
                  </a:txBody>
                  <a:tcPr marL="68580" marR="68580" marT="0" marB="0"/>
                </a:tc>
              </a:tr>
              <a:tr h="756753">
                <a:tc>
                  <a:txBody>
                    <a:bodyPr/>
                    <a:lstStyle/>
                    <a:p>
                      <a:pPr marL="0" marR="0" algn="ctr">
                        <a:lnSpc>
                          <a:spcPct val="115000"/>
                        </a:lnSpc>
                        <a:spcBef>
                          <a:spcPts val="0"/>
                        </a:spcBef>
                        <a:spcAft>
                          <a:spcPts val="0"/>
                        </a:spcAft>
                      </a:pPr>
                      <a:r>
                        <a:rPr lang="en-US" sz="1200">
                          <a:effectLst/>
                        </a:rPr>
                        <a:t>Gradual contraction </a:t>
                      </a:r>
                      <a:endParaRPr lang="en-US" sz="1100">
                        <a:effectLst/>
                      </a:endParaRPr>
                    </a:p>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0.14  </a:t>
                      </a:r>
                      <a:endParaRPr lang="en-US" sz="1100">
                        <a:effectLst/>
                      </a:endParaRPr>
                    </a:p>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0.15</a:t>
                      </a:r>
                      <a:endParaRPr lang="en-US" sz="1100">
                        <a:effectLst/>
                        <a:latin typeface="Calibri"/>
                        <a:ea typeface="Calibri"/>
                        <a:cs typeface="Times New Roman"/>
                      </a:endParaRPr>
                    </a:p>
                  </a:txBody>
                  <a:tcPr marL="68580" marR="68580" marT="0" marB="0"/>
                </a:tc>
              </a:tr>
              <a:tr h="756517">
                <a:tc>
                  <a:txBody>
                    <a:bodyPr/>
                    <a:lstStyle/>
                    <a:p>
                      <a:pPr marL="0" marR="0" algn="ctr">
                        <a:lnSpc>
                          <a:spcPct val="115000"/>
                        </a:lnSpc>
                        <a:spcBef>
                          <a:spcPts val="0"/>
                        </a:spcBef>
                        <a:spcAft>
                          <a:spcPts val="0"/>
                        </a:spcAft>
                      </a:pPr>
                      <a:r>
                        <a:rPr lang="en-US" sz="1200">
                          <a:effectLst/>
                        </a:rPr>
                        <a:t>Gradual expansion </a:t>
                      </a:r>
                      <a:endParaRPr lang="en-US" sz="1100">
                        <a:effectLst/>
                      </a:endParaRPr>
                    </a:p>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dirty="0">
                          <a:effectLst/>
                        </a:rPr>
                        <a:t>0.42  </a:t>
                      </a:r>
                      <a:endParaRPr lang="en-US" sz="11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0.56</a:t>
                      </a:r>
                      <a:endParaRPr lang="en-US" sz="1100">
                        <a:effectLst/>
                        <a:latin typeface="Calibri"/>
                        <a:ea typeface="Calibri"/>
                        <a:cs typeface="Times New Roman"/>
                      </a:endParaRPr>
                    </a:p>
                  </a:txBody>
                  <a:tcPr marL="68580" marR="68580" marT="0" marB="0"/>
                </a:tc>
              </a:tr>
              <a:tr h="365683">
                <a:tc>
                  <a:txBody>
                    <a:bodyPr/>
                    <a:lstStyle/>
                    <a:p>
                      <a:pPr marL="0" marR="0" algn="ctr">
                        <a:lnSpc>
                          <a:spcPct val="115000"/>
                        </a:lnSpc>
                        <a:spcBef>
                          <a:spcPts val="0"/>
                        </a:spcBef>
                        <a:spcAft>
                          <a:spcPts val="0"/>
                        </a:spcAft>
                      </a:pPr>
                      <a:r>
                        <a:rPr lang="en-US" sz="1200">
                          <a:effectLst/>
                        </a:rPr>
                        <a:t>Regulator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80.45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dirty="0">
                          <a:effectLst/>
                        </a:rPr>
                        <a:t>90.22</a:t>
                      </a:r>
                      <a:endParaRPr lang="en-US" sz="1100" dirty="0">
                        <a:effectLst/>
                        <a:latin typeface="Calibri"/>
                        <a:ea typeface="Calibri"/>
                        <a:cs typeface="Times New Roman"/>
                      </a:endParaRPr>
                    </a:p>
                  </a:txBody>
                  <a:tcPr marL="68580" marR="68580" marT="0" marB="0"/>
                </a:tc>
              </a:tr>
            </a:tbl>
          </a:graphicData>
        </a:graphic>
      </p:graphicFrame>
      <p:sp>
        <p:nvSpPr>
          <p:cNvPr id="5" name="Rectangle 1"/>
          <p:cNvSpPr>
            <a:spLocks noChangeArrowheads="1"/>
          </p:cNvSpPr>
          <p:nvPr/>
        </p:nvSpPr>
        <p:spPr bwMode="auto">
          <a:xfrm>
            <a:off x="2439889" y="821323"/>
            <a:ext cx="3916841"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Table Comparison of Shock Loss Coefficients</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14482318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024744" cy="1143000"/>
          </a:xfrm>
        </p:spPr>
        <p:txBody>
          <a:bodyPr/>
          <a:lstStyle/>
          <a:p>
            <a:r>
              <a:rPr lang="en-US" dirty="0" smtClean="0"/>
              <a:t>Conclusion</a:t>
            </a:r>
            <a:endParaRPr lang="en-US" dirty="0"/>
          </a:p>
        </p:txBody>
      </p:sp>
      <p:sp>
        <p:nvSpPr>
          <p:cNvPr id="3" name="Content Placeholder 2"/>
          <p:cNvSpPr>
            <a:spLocks noGrp="1"/>
          </p:cNvSpPr>
          <p:nvPr>
            <p:ph idx="1"/>
          </p:nvPr>
        </p:nvSpPr>
        <p:spPr>
          <a:xfrm>
            <a:off x="457200" y="1524000"/>
            <a:ext cx="8229600" cy="4953000"/>
          </a:xfrm>
        </p:spPr>
        <p:txBody>
          <a:bodyPr>
            <a:normAutofit/>
          </a:bodyPr>
          <a:lstStyle/>
          <a:p>
            <a:r>
              <a:rPr lang="en-US" dirty="0"/>
              <a:t>From the </a:t>
            </a:r>
            <a:r>
              <a:rPr lang="en-US" dirty="0" smtClean="0"/>
              <a:t>results , </a:t>
            </a:r>
            <a:r>
              <a:rPr lang="en-US" dirty="0"/>
              <a:t>it can be seen that there is good agreement between CFD-generated shock loss coefficients values and the published values of similar configurations in published literatures, except in case of </a:t>
            </a:r>
            <a:r>
              <a:rPr lang="en-US" dirty="0" smtClean="0"/>
              <a:t>splits/junction and forcing shaft bottom. </a:t>
            </a:r>
            <a:r>
              <a:rPr lang="en-US" dirty="0"/>
              <a:t>The reasons for disagreement in these cases may be as follows: </a:t>
            </a:r>
            <a:r>
              <a:rPr lang="en-US" dirty="0" smtClean="0"/>
              <a:t>The </a:t>
            </a:r>
            <a:r>
              <a:rPr lang="en-US" dirty="0"/>
              <a:t>k - e turbulence model was not able to model the behavior of airflow through abrupt </a:t>
            </a:r>
            <a:r>
              <a:rPr lang="en-US" dirty="0" smtClean="0"/>
              <a:t>contraction. Improper meshing of the mine configuration.</a:t>
            </a:r>
          </a:p>
          <a:p>
            <a:r>
              <a:rPr lang="en-US" dirty="0"/>
              <a:t>3D simulation for such calculations, since 3D simulation are more near to the reality </a:t>
            </a:r>
            <a:endParaRPr lang="en-US" dirty="0" smtClean="0"/>
          </a:p>
        </p:txBody>
      </p:sp>
    </p:spTree>
    <p:extLst>
      <p:ext uri="{BB962C8B-B14F-4D97-AF65-F5344CB8AC3E}">
        <p14:creationId xmlns:p14="http://schemas.microsoft.com/office/powerpoint/2010/main" xmlns="" val="8192988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562600"/>
          </a:xfrm>
        </p:spPr>
        <p:txBody>
          <a:bodyPr/>
          <a:lstStyle/>
          <a:p>
            <a:r>
              <a:rPr lang="en-US" dirty="0"/>
              <a:t>3D simulation for such calculations, since 3D simulation are more near to the reality </a:t>
            </a:r>
            <a:r>
              <a:rPr lang="en-US" dirty="0" smtClean="0"/>
              <a:t>.</a:t>
            </a:r>
            <a:endParaRPr lang="en-US" dirty="0"/>
          </a:p>
          <a:p>
            <a:endParaRPr lang="en-US" dirty="0" smtClean="0"/>
          </a:p>
          <a:p>
            <a:r>
              <a:rPr lang="en-US" dirty="0"/>
              <a:t>Also, 3D simulation gives more clear view of swirl movements, streamlines and turbulence in the ﬂuid</a:t>
            </a:r>
            <a:r>
              <a:rPr lang="en-US" dirty="0" smtClean="0"/>
              <a:t>.</a:t>
            </a:r>
          </a:p>
          <a:p>
            <a:endParaRPr lang="en-US" dirty="0"/>
          </a:p>
          <a:p>
            <a:r>
              <a:rPr lang="en-US" dirty="0"/>
              <a:t>During the work we realized that Fluent is a better option for heavy and precise simulations. Since, Fluent has capability to model turbulence with verity of Kappa-Epsilon models and also because Gambit is a very handy tool to create even complicated geometries. </a:t>
            </a:r>
            <a:r>
              <a:rPr lang="en-US" dirty="0" smtClean="0"/>
              <a:t> </a:t>
            </a:r>
            <a:endParaRPr lang="en-US" dirty="0"/>
          </a:p>
        </p:txBody>
      </p:sp>
    </p:spTree>
    <p:extLst>
      <p:ext uri="{BB962C8B-B14F-4D97-AF65-F5344CB8AC3E}">
        <p14:creationId xmlns:p14="http://schemas.microsoft.com/office/powerpoint/2010/main" xmlns="" val="39983699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024744" cy="1143000"/>
          </a:xfrm>
        </p:spPr>
        <p:txBody>
          <a:bodyPr/>
          <a:lstStyle/>
          <a:p>
            <a:r>
              <a:rPr lang="en-US" dirty="0" smtClean="0"/>
              <a:t>Future Scope Of Studies</a:t>
            </a:r>
            <a:endParaRPr lang="en-US" dirty="0"/>
          </a:p>
        </p:txBody>
      </p:sp>
      <p:sp>
        <p:nvSpPr>
          <p:cNvPr id="3" name="Content Placeholder 2"/>
          <p:cNvSpPr>
            <a:spLocks noGrp="1"/>
          </p:cNvSpPr>
          <p:nvPr>
            <p:ph idx="1"/>
          </p:nvPr>
        </p:nvSpPr>
        <p:spPr>
          <a:xfrm>
            <a:off x="457200" y="1447800"/>
            <a:ext cx="8153400" cy="5029200"/>
          </a:xfrm>
        </p:spPr>
        <p:txBody>
          <a:bodyPr>
            <a:normAutofit fontScale="85000" lnSpcReduction="10000"/>
          </a:bodyPr>
          <a:lstStyle/>
          <a:p>
            <a:r>
              <a:rPr lang="en-US" dirty="0" smtClean="0"/>
              <a:t>No Classical formula consider the roughness of the pipe.</a:t>
            </a:r>
            <a:r>
              <a:rPr lang="en-US" dirty="0"/>
              <a:t> This is where the accuracy of coefﬁcients obtained by classical formula can be questioned</a:t>
            </a:r>
            <a:r>
              <a:rPr lang="en-US" dirty="0" smtClean="0"/>
              <a:t>. Though </a:t>
            </a:r>
            <a:r>
              <a:rPr lang="en-US" dirty="0"/>
              <a:t>the loss due to friction between ﬂuid and junction inner surface is very less but these small values can be very signiﬁcant for precise </a:t>
            </a:r>
            <a:r>
              <a:rPr lang="en-US" dirty="0" smtClean="0"/>
              <a:t>calculations</a:t>
            </a:r>
          </a:p>
          <a:p>
            <a:endParaRPr lang="en-US" dirty="0" smtClean="0"/>
          </a:p>
          <a:p>
            <a:r>
              <a:rPr lang="en-US" dirty="0" smtClean="0"/>
              <a:t>There should </a:t>
            </a:r>
            <a:r>
              <a:rPr lang="en-US" dirty="0"/>
              <a:t>be more 3D computational experiments done using more advanced CFD software packages. </a:t>
            </a:r>
            <a:endParaRPr lang="en-US" dirty="0" smtClean="0"/>
          </a:p>
          <a:p>
            <a:endParaRPr lang="en-US" dirty="0" smtClean="0"/>
          </a:p>
          <a:p>
            <a:r>
              <a:rPr lang="en-US" dirty="0"/>
              <a:t>S</a:t>
            </a:r>
            <a:r>
              <a:rPr lang="en-US" dirty="0" smtClean="0"/>
              <a:t>ince </a:t>
            </a:r>
            <a:r>
              <a:rPr lang="en-US" dirty="0"/>
              <a:t>Fluent takes too much time with dynamic mesh, but this is possible with higher versions of Fluent and other CFD </a:t>
            </a:r>
            <a:r>
              <a:rPr lang="en-US" dirty="0" smtClean="0"/>
              <a:t>packages.</a:t>
            </a:r>
          </a:p>
          <a:p>
            <a:endParaRPr lang="en-US" dirty="0"/>
          </a:p>
          <a:p>
            <a:r>
              <a:rPr lang="en-US" dirty="0" smtClean="0"/>
              <a:t>The use of other complex turbulence method like RANS and LES model can be used for Pressure and shock loss calculation.</a:t>
            </a:r>
            <a:endParaRPr lang="en-US" dirty="0"/>
          </a:p>
        </p:txBody>
      </p:sp>
    </p:spTree>
    <p:extLst>
      <p:ext uri="{BB962C8B-B14F-4D97-AF65-F5344CB8AC3E}">
        <p14:creationId xmlns:p14="http://schemas.microsoft.com/office/powerpoint/2010/main" xmlns="" val="24890845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7001434" cy="496336"/>
          </a:xfrm>
        </p:spPr>
        <p:txBody>
          <a:bodyPr>
            <a:normAutofit fontScale="90000"/>
          </a:bodyPr>
          <a:lstStyle/>
          <a:p>
            <a:r>
              <a:rPr lang="en-US" dirty="0" smtClean="0"/>
              <a:t>References:</a:t>
            </a:r>
            <a:br>
              <a:rPr lang="en-US" dirty="0" smtClean="0"/>
            </a:br>
            <a:endParaRPr lang="en-US" dirty="0"/>
          </a:p>
        </p:txBody>
      </p:sp>
      <p:sp>
        <p:nvSpPr>
          <p:cNvPr id="3" name="Content Placeholder 2"/>
          <p:cNvSpPr>
            <a:spLocks noGrp="1"/>
          </p:cNvSpPr>
          <p:nvPr>
            <p:ph idx="1"/>
          </p:nvPr>
        </p:nvSpPr>
        <p:spPr>
          <a:xfrm>
            <a:off x="381000" y="838200"/>
            <a:ext cx="8305800" cy="5867400"/>
          </a:xfrm>
        </p:spPr>
        <p:txBody>
          <a:bodyPr>
            <a:normAutofit fontScale="70000" lnSpcReduction="20000"/>
          </a:bodyPr>
          <a:lstStyle/>
          <a:p>
            <a:pPr algn="just"/>
            <a:r>
              <a:rPr lang="en-US" dirty="0" smtClean="0"/>
              <a:t>I </a:t>
            </a:r>
            <a:r>
              <a:rPr lang="en-US" dirty="0"/>
              <a:t>Diego, S </a:t>
            </a:r>
            <a:r>
              <a:rPr lang="en-US" dirty="0" err="1"/>
              <a:t>Torno</a:t>
            </a:r>
            <a:r>
              <a:rPr lang="en-US" dirty="0"/>
              <a:t>, J </a:t>
            </a:r>
            <a:r>
              <a:rPr lang="en-US" dirty="0" err="1"/>
              <a:t>Toraño</a:t>
            </a:r>
            <a:r>
              <a:rPr lang="en-US" dirty="0"/>
              <a:t>, M Menéndez, M Gent,” A practical use of CFD for ventilation of underground works”, </a:t>
            </a:r>
            <a:r>
              <a:rPr lang="en-US" dirty="0" err="1"/>
              <a:t>Tunnelling</a:t>
            </a:r>
            <a:r>
              <a:rPr lang="en-US" dirty="0"/>
              <a:t> and Underground Space Technology Vol.26 (2011) ,pp189–200</a:t>
            </a:r>
            <a:r>
              <a:rPr lang="en-US" dirty="0" smtClean="0"/>
              <a:t>.</a:t>
            </a:r>
          </a:p>
          <a:p>
            <a:pPr algn="just"/>
            <a:endParaRPr lang="en-US" dirty="0" smtClean="0"/>
          </a:p>
          <a:p>
            <a:pPr algn="just"/>
            <a:r>
              <a:rPr lang="en-US" dirty="0" err="1" smtClean="0"/>
              <a:t>T.Purushotham</a:t>
            </a:r>
            <a:r>
              <a:rPr lang="en-US" dirty="0" smtClean="0"/>
              <a:t> </a:t>
            </a:r>
            <a:r>
              <a:rPr lang="en-US" dirty="0"/>
              <a:t>and </a:t>
            </a:r>
            <a:r>
              <a:rPr lang="en-US" dirty="0" err="1"/>
              <a:t>S.Bandopadhyay</a:t>
            </a:r>
            <a:r>
              <a:rPr lang="en-US" dirty="0"/>
              <a:t>, 2009, “Estimation of Shock Loss </a:t>
            </a:r>
            <a:r>
              <a:rPr lang="en-US" dirty="0" err="1"/>
              <a:t>Coefficiant</a:t>
            </a:r>
            <a:r>
              <a:rPr lang="en-US" dirty="0"/>
              <a:t> Values for mine Ventilation Configurations using CFD Simulations”, Proceedings,9</a:t>
            </a:r>
            <a:r>
              <a:rPr lang="en-US" baseline="30000" dirty="0"/>
              <a:t>th</a:t>
            </a:r>
            <a:r>
              <a:rPr lang="en-US" dirty="0"/>
              <a:t> </a:t>
            </a:r>
            <a:r>
              <a:rPr lang="en-US" dirty="0" err="1"/>
              <a:t>IMVC,New</a:t>
            </a:r>
            <a:r>
              <a:rPr lang="en-US" dirty="0"/>
              <a:t> Dehli,,India,2009.</a:t>
            </a:r>
          </a:p>
          <a:p>
            <a:pPr algn="just"/>
            <a:endParaRPr lang="en-US" dirty="0"/>
          </a:p>
          <a:p>
            <a:pPr algn="just"/>
            <a:r>
              <a:rPr lang="en-US" dirty="0"/>
              <a:t>Fluent Inc. 2007. Fluent users guide, USA.</a:t>
            </a:r>
          </a:p>
          <a:p>
            <a:pPr algn="just"/>
            <a:endParaRPr lang="en-US" dirty="0" smtClean="0"/>
          </a:p>
          <a:p>
            <a:pPr algn="just"/>
            <a:r>
              <a:rPr lang="en-US" dirty="0" smtClean="0"/>
              <a:t>McElroy</a:t>
            </a:r>
            <a:r>
              <a:rPr lang="en-US" dirty="0"/>
              <a:t>, G.E., 1935, “Engineering factors in the ventilation of metal mines”</a:t>
            </a:r>
          </a:p>
          <a:p>
            <a:pPr algn="just"/>
            <a:endParaRPr lang="en-US" dirty="0" smtClean="0"/>
          </a:p>
          <a:p>
            <a:pPr algn="just"/>
            <a:r>
              <a:rPr lang="en-US" dirty="0" smtClean="0"/>
              <a:t>Jade</a:t>
            </a:r>
            <a:r>
              <a:rPr lang="en-US" dirty="0"/>
              <a:t>, R.K. and </a:t>
            </a:r>
            <a:r>
              <a:rPr lang="en-US" dirty="0" err="1"/>
              <a:t>Sastry</a:t>
            </a:r>
            <a:r>
              <a:rPr lang="en-US" dirty="0"/>
              <a:t>, B.S., 2008. “An experimental and numerical study of two-way splits and junctions in mine airways”, Proceedings,12</a:t>
            </a:r>
            <a:r>
              <a:rPr lang="en-US" baseline="30000" dirty="0"/>
              <a:t>th</a:t>
            </a:r>
            <a:r>
              <a:rPr lang="en-US" dirty="0"/>
              <a:t> US Mine Ventilation Symposium, Reno, Nevada, USA, </a:t>
            </a:r>
            <a:r>
              <a:rPr lang="en-US" dirty="0" err="1"/>
              <a:t>pp</a:t>
            </a:r>
            <a:r>
              <a:rPr lang="en-US" dirty="0"/>
              <a:t> 293-297. </a:t>
            </a:r>
          </a:p>
          <a:p>
            <a:pPr algn="just"/>
            <a:endParaRPr lang="en-US" dirty="0" smtClean="0"/>
          </a:p>
          <a:p>
            <a:pPr algn="just"/>
            <a:endParaRPr lang="nl-NL" dirty="0" smtClean="0"/>
          </a:p>
          <a:p>
            <a:pPr algn="just"/>
            <a:r>
              <a:rPr lang="nl-NL" dirty="0" smtClean="0"/>
              <a:t>T.Purushotham</a:t>
            </a:r>
            <a:r>
              <a:rPr lang="nl-NL" dirty="0"/>
              <a:t>, B.S.Sastry, and B.Samanta. 2010. “Estimation of shock loss  factors at shaft bottom junction using computational fluid dynamics and scale model studies. “ CIM Journal, Vol.1, No.2</a:t>
            </a:r>
            <a:r>
              <a:rPr lang="nl-NL" dirty="0" smtClean="0"/>
              <a:t>.</a:t>
            </a:r>
          </a:p>
          <a:p>
            <a:pPr algn="just"/>
            <a:endParaRPr lang="nl-NL" dirty="0"/>
          </a:p>
          <a:p>
            <a:pPr algn="just"/>
            <a:r>
              <a:rPr lang="pt-BR" dirty="0"/>
              <a:t>Sinha, A. K. ; Das, R. S. “</a:t>
            </a:r>
            <a:r>
              <a:rPr lang="en-US" dirty="0"/>
              <a:t>Comparison of mine ventilation system computer - analysis and measurements made in simulated physical model “</a:t>
            </a:r>
          </a:p>
          <a:p>
            <a:pPr marL="68580" indent="0" algn="just">
              <a:buNone/>
            </a:pPr>
            <a:endParaRPr lang="en-US" dirty="0"/>
          </a:p>
        </p:txBody>
      </p:sp>
      <p:sp>
        <p:nvSpPr>
          <p:cNvPr id="4" name="Slide Number Placeholder 6"/>
          <p:cNvSpPr>
            <a:spLocks noGrp="1"/>
          </p:cNvSpPr>
          <p:nvPr>
            <p:ph type="sldNum" sz="quarter" idx="12"/>
          </p:nvPr>
        </p:nvSpPr>
        <p:spPr>
          <a:xfrm>
            <a:off x="4649096" y="168275"/>
            <a:ext cx="1332156" cy="365125"/>
          </a:xfrm>
        </p:spPr>
        <p:txBody>
          <a:bodyPr/>
          <a:lstStyle/>
          <a:p>
            <a:fld id="{4A42A931-2C42-41EF-8871-52299C7FFE7E}" type="slidenum">
              <a:rPr lang="en-US" smtClean="0"/>
              <a:pPr/>
              <a:t>55</a:t>
            </a:fld>
            <a:endParaRPr lang="en-US" dirty="0"/>
          </a:p>
        </p:txBody>
      </p:sp>
    </p:spTree>
    <p:extLst>
      <p:ext uri="{BB962C8B-B14F-4D97-AF65-F5344CB8AC3E}">
        <p14:creationId xmlns:p14="http://schemas.microsoft.com/office/powerpoint/2010/main" xmlns="" val="37194294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85800"/>
            <a:ext cx="8077200" cy="5791200"/>
          </a:xfrm>
        </p:spPr>
        <p:txBody>
          <a:bodyPr>
            <a:normAutofit fontScale="62500" lnSpcReduction="20000"/>
          </a:bodyPr>
          <a:lstStyle/>
          <a:p>
            <a:r>
              <a:rPr lang="en-US" dirty="0" smtClean="0"/>
              <a:t>McPherson</a:t>
            </a:r>
            <a:r>
              <a:rPr lang="en-US" dirty="0"/>
              <a:t>, M.J., 2007. Subsurface Ventilation and Environmental Engineering. Springer</a:t>
            </a:r>
            <a:r>
              <a:rPr lang="en-US" dirty="0" smtClean="0"/>
              <a:t>.</a:t>
            </a:r>
          </a:p>
          <a:p>
            <a:endParaRPr lang="en-US" dirty="0"/>
          </a:p>
          <a:p>
            <a:r>
              <a:rPr lang="en-US" dirty="0"/>
              <a:t>Blazek, J., 2001. Computational Fluid Dynamics: Principles and </a:t>
            </a:r>
            <a:r>
              <a:rPr lang="en-US" dirty="0" err="1"/>
              <a:t>applications.Elsevier</a:t>
            </a:r>
            <a:r>
              <a:rPr lang="en-US" dirty="0"/>
              <a:t> Science Ltd., United Kingdom. p. 225</a:t>
            </a:r>
            <a:r>
              <a:rPr lang="en-US" dirty="0" smtClean="0"/>
              <a:t>.</a:t>
            </a:r>
          </a:p>
          <a:p>
            <a:endParaRPr lang="en-US" dirty="0"/>
          </a:p>
          <a:p>
            <a:r>
              <a:rPr lang="en-US" dirty="0"/>
              <a:t>Launder, B.E., Sharma, B.I., 1974. Application of the energy dissipation model of turbulence to the calculation of ﬂow near a spinning disc. Letters in Heat and Mass Transfer 1 (2), 131–138</a:t>
            </a:r>
            <a:r>
              <a:rPr lang="en-US" dirty="0" smtClean="0"/>
              <a:t>.</a:t>
            </a:r>
          </a:p>
          <a:p>
            <a:endParaRPr lang="en-US" dirty="0"/>
          </a:p>
          <a:p>
            <a:r>
              <a:rPr lang="en-US" dirty="0"/>
              <a:t>Song, Hyun-</a:t>
            </a:r>
            <a:r>
              <a:rPr lang="en-US" dirty="0" err="1"/>
              <a:t>Seob</a:t>
            </a:r>
            <a:r>
              <a:rPr lang="en-US" dirty="0"/>
              <a:t>, Han, Sang Phil, 2005. A general correlation for pressure drop in a </a:t>
            </a:r>
            <a:r>
              <a:rPr lang="en-US" dirty="0" err="1"/>
              <a:t>Kenics</a:t>
            </a:r>
            <a:r>
              <a:rPr lang="en-US" dirty="0"/>
              <a:t> static mixer. Chemical Engineering Science 60, 5696–5704</a:t>
            </a:r>
            <a:r>
              <a:rPr lang="en-US" dirty="0" smtClean="0"/>
              <a:t>.</a:t>
            </a:r>
          </a:p>
          <a:p>
            <a:endParaRPr lang="en-US" dirty="0"/>
          </a:p>
          <a:p>
            <a:r>
              <a:rPr lang="en-US" dirty="0" err="1"/>
              <a:t>Versteeg</a:t>
            </a:r>
            <a:r>
              <a:rPr lang="en-US" dirty="0"/>
              <a:t>, H.K., </a:t>
            </a:r>
            <a:r>
              <a:rPr lang="en-US" dirty="0" err="1"/>
              <a:t>Malalsekeera</a:t>
            </a:r>
            <a:r>
              <a:rPr lang="en-US" dirty="0"/>
              <a:t>, W., 1995. An Introduction to Computational Fluid Dynamics. Longman Group Ltd., Harlow, UK</a:t>
            </a:r>
            <a:r>
              <a:rPr lang="en-US" dirty="0" smtClean="0"/>
              <a:t>.</a:t>
            </a:r>
          </a:p>
          <a:p>
            <a:endParaRPr lang="en-US" dirty="0"/>
          </a:p>
          <a:p>
            <a:r>
              <a:rPr lang="en-US" dirty="0"/>
              <a:t>Zhang, Z., Chen, Q., 2006. Experimental measurements and numerical simulations of particle transport and distribution in ventilated rooms. Atmospheric Environment 40, 3396–3408</a:t>
            </a:r>
            <a:r>
              <a:rPr lang="en-US" dirty="0" smtClean="0"/>
              <a:t>.</a:t>
            </a:r>
          </a:p>
          <a:p>
            <a:endParaRPr lang="en-US" dirty="0"/>
          </a:p>
          <a:p>
            <a:r>
              <a:rPr lang="en-US" dirty="0" smtClean="0">
                <a:hlinkClick r:id="rId2"/>
              </a:rPr>
              <a:t>www.smenet.org</a:t>
            </a:r>
            <a:r>
              <a:rPr lang="en-US" dirty="0" smtClean="0"/>
              <a:t> </a:t>
            </a:r>
            <a:r>
              <a:rPr lang="en-US" dirty="0"/>
              <a:t>(Accessed on various dates between August,2011 till date</a:t>
            </a:r>
            <a:r>
              <a:rPr lang="en-US" dirty="0" smtClean="0"/>
              <a:t>)</a:t>
            </a:r>
          </a:p>
          <a:p>
            <a:endParaRPr lang="en-US" dirty="0"/>
          </a:p>
          <a:p>
            <a:r>
              <a:rPr lang="en-US" dirty="0">
                <a:hlinkClick r:id="rId3"/>
              </a:rPr>
              <a:t>www.onemine.org</a:t>
            </a:r>
            <a:r>
              <a:rPr lang="en-US" dirty="0"/>
              <a:t> (Accessed on various dates between August,2011 till date</a:t>
            </a:r>
            <a:r>
              <a:rPr lang="en-US" dirty="0" smtClean="0"/>
              <a:t>)</a:t>
            </a:r>
          </a:p>
          <a:p>
            <a:endParaRPr lang="en-US" dirty="0"/>
          </a:p>
          <a:p>
            <a:r>
              <a:rPr lang="en-US" dirty="0">
                <a:hlinkClick r:id="rId4"/>
              </a:rPr>
              <a:t>www.sceinecedirect.com</a:t>
            </a:r>
            <a:r>
              <a:rPr lang="en-US" dirty="0"/>
              <a:t> (Accessed on various dates between August,2011 till date)</a:t>
            </a:r>
          </a:p>
          <a:p>
            <a:pPr algn="just"/>
            <a:endParaRPr lang="en-US" dirty="0"/>
          </a:p>
          <a:p>
            <a:pPr algn="just"/>
            <a:endParaRPr lang="en-US" dirty="0"/>
          </a:p>
        </p:txBody>
      </p:sp>
      <p:sp>
        <p:nvSpPr>
          <p:cNvPr id="5" name="Slide Number Placeholder 6"/>
          <p:cNvSpPr>
            <a:spLocks noGrp="1"/>
          </p:cNvSpPr>
          <p:nvPr>
            <p:ph type="sldNum" sz="quarter" idx="12"/>
          </p:nvPr>
        </p:nvSpPr>
        <p:spPr>
          <a:xfrm>
            <a:off x="4649096" y="224491"/>
            <a:ext cx="1332156" cy="365125"/>
          </a:xfrm>
        </p:spPr>
        <p:txBody>
          <a:bodyPr/>
          <a:lstStyle/>
          <a:p>
            <a:fld id="{4A42A931-2C42-41EF-8871-52299C7FFE7E}" type="slidenum">
              <a:rPr lang="en-US" smtClean="0"/>
              <a:pPr/>
              <a:t>56</a:t>
            </a:fld>
            <a:endParaRPr lang="en-US" dirty="0"/>
          </a:p>
        </p:txBody>
      </p:sp>
    </p:spTree>
    <p:extLst>
      <p:ext uri="{BB962C8B-B14F-4D97-AF65-F5344CB8AC3E}">
        <p14:creationId xmlns:p14="http://schemas.microsoft.com/office/powerpoint/2010/main" xmlns="" val="1217551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239000" cy="3200400"/>
          </a:xfrm>
        </p:spPr>
        <p:txBody>
          <a:bodyPr>
            <a:normAutofit/>
          </a:bodyPr>
          <a:lstStyle/>
          <a:p>
            <a:pPr algn="ctr"/>
            <a:r>
              <a:rPr lang="en-US" sz="8800" b="1" dirty="0" smtClean="0"/>
              <a:t>THANK YOU!!</a:t>
            </a:r>
            <a:endParaRPr lang="en-US" sz="8800" b="1" dirty="0"/>
          </a:p>
        </p:txBody>
      </p:sp>
      <p:sp>
        <p:nvSpPr>
          <p:cNvPr id="4" name="Slide Number Placeholder 6"/>
          <p:cNvSpPr>
            <a:spLocks noGrp="1"/>
          </p:cNvSpPr>
          <p:nvPr>
            <p:ph type="sldNum" sz="quarter" idx="12"/>
          </p:nvPr>
        </p:nvSpPr>
        <p:spPr>
          <a:xfrm>
            <a:off x="4649096" y="224491"/>
            <a:ext cx="1332156" cy="365125"/>
          </a:xfrm>
        </p:spPr>
        <p:txBody>
          <a:bodyPr/>
          <a:lstStyle/>
          <a:p>
            <a:fld id="{4A42A931-2C42-41EF-8871-52299C7FFE7E}" type="slidenum">
              <a:rPr lang="en-US" smtClean="0"/>
              <a:pPr/>
              <a:t>57</a:t>
            </a:fld>
            <a:endParaRPr lang="en-US" dirty="0"/>
          </a:p>
        </p:txBody>
      </p:sp>
    </p:spTree>
    <p:extLst>
      <p:ext uri="{BB962C8B-B14F-4D97-AF65-F5344CB8AC3E}">
        <p14:creationId xmlns:p14="http://schemas.microsoft.com/office/powerpoint/2010/main" xmlns="" val="8935560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17800"/>
            <a:ext cx="8839200" cy="1143000"/>
          </a:xfrm>
          <a:solidFill>
            <a:schemeClr val="accent2">
              <a:lumMod val="60000"/>
              <a:lumOff val="40000"/>
            </a:schemeClr>
          </a:solidFill>
        </p:spPr>
        <p:txBody>
          <a:bodyPr>
            <a:noAutofit/>
          </a:bodyPr>
          <a:lstStyle/>
          <a:p>
            <a:pPr algn="ctr"/>
            <a:r>
              <a:rPr lang="en-US" sz="6600" u="sng" dirty="0" smtClean="0">
                <a:solidFill>
                  <a:schemeClr val="tx2"/>
                </a:solidFill>
              </a:rPr>
              <a:t>BACK UP SLIDES</a:t>
            </a:r>
            <a:endParaRPr lang="en-US" sz="6600" u="sng" dirty="0">
              <a:solidFill>
                <a:schemeClr val="tx2"/>
              </a:solidFill>
            </a:endParaRPr>
          </a:p>
        </p:txBody>
      </p:sp>
      <p:sp>
        <p:nvSpPr>
          <p:cNvPr id="4" name="Slide Number Placeholder 3"/>
          <p:cNvSpPr>
            <a:spLocks noGrp="1"/>
          </p:cNvSpPr>
          <p:nvPr>
            <p:ph type="sldNum" sz="quarter" idx="12"/>
          </p:nvPr>
        </p:nvSpPr>
        <p:spPr/>
        <p:txBody>
          <a:bodyPr/>
          <a:lstStyle/>
          <a:p>
            <a:fld id="{4A42A931-2C42-41EF-8871-52299C7FFE7E}" type="slidenum">
              <a:rPr lang="en-US" smtClean="0"/>
              <a:pPr/>
              <a:t>58</a:t>
            </a:fld>
            <a:endParaRPr lang="en-US"/>
          </a:p>
        </p:txBody>
      </p:sp>
    </p:spTree>
    <p:extLst>
      <p:ext uri="{BB962C8B-B14F-4D97-AF65-F5344CB8AC3E}">
        <p14:creationId xmlns:p14="http://schemas.microsoft.com/office/powerpoint/2010/main" xmlns="" val="32056023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342900" y="1524000"/>
            <a:ext cx="4815208" cy="472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686300" y="3124200"/>
            <a:ext cx="4276725" cy="2638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152401" y="435570"/>
            <a:ext cx="8810624" cy="369332"/>
          </a:xfrm>
          <a:prstGeom prst="rect">
            <a:avLst/>
          </a:prstGeom>
          <a:solidFill>
            <a:schemeClr val="accent2">
              <a:lumMod val="60000"/>
              <a:lumOff val="40000"/>
            </a:schemeClr>
          </a:solidFill>
        </p:spPr>
        <p:txBody>
          <a:bodyPr wrap="square">
            <a:spAutoFit/>
          </a:bodyPr>
          <a:lstStyle/>
          <a:p>
            <a:r>
              <a:rPr lang="en-US" u="sng" dirty="0">
                <a:solidFill>
                  <a:schemeClr val="bg1"/>
                </a:solidFill>
              </a:rPr>
              <a:t>BACK UP SLIDES</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4A42A931-2C42-41EF-8871-52299C7FFE7E}" type="slidenum">
              <a:rPr lang="en-US" smtClean="0"/>
              <a:pPr/>
              <a:t>59</a:t>
            </a:fld>
            <a:endParaRPr lang="en-US" dirty="0"/>
          </a:p>
        </p:txBody>
      </p:sp>
    </p:spTree>
    <p:extLst>
      <p:ext uri="{BB962C8B-B14F-4D97-AF65-F5344CB8AC3E}">
        <p14:creationId xmlns:p14="http://schemas.microsoft.com/office/powerpoint/2010/main" xmlns="" val="9056509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024744" cy="1143000"/>
          </a:xfrm>
        </p:spPr>
        <p:txBody>
          <a:bodyPr/>
          <a:lstStyle/>
          <a:p>
            <a:r>
              <a:rPr lang="en-US" dirty="0" smtClean="0"/>
              <a:t>INTRODUCTION</a:t>
            </a:r>
            <a:endParaRPr lang="en-US" dirty="0"/>
          </a:p>
        </p:txBody>
      </p:sp>
      <p:sp>
        <p:nvSpPr>
          <p:cNvPr id="3" name="Content Placeholder 2"/>
          <p:cNvSpPr>
            <a:spLocks noGrp="1"/>
          </p:cNvSpPr>
          <p:nvPr>
            <p:ph idx="1"/>
          </p:nvPr>
        </p:nvSpPr>
        <p:spPr>
          <a:xfrm>
            <a:off x="457200" y="1524000"/>
            <a:ext cx="8229600" cy="4800600"/>
          </a:xfrm>
        </p:spPr>
        <p:txBody>
          <a:bodyPr>
            <a:normAutofit fontScale="92500" lnSpcReduction="10000"/>
          </a:bodyPr>
          <a:lstStyle/>
          <a:p>
            <a:pPr algn="just"/>
            <a:r>
              <a:rPr lang="en-US" dirty="0"/>
              <a:t>To  ensure  proper  mine  atmospheric environmental  control,  adequate  quantities  of  air must  flow through  working sections  in  the  mine. </a:t>
            </a:r>
            <a:endParaRPr lang="en-US" dirty="0" smtClean="0"/>
          </a:p>
          <a:p>
            <a:pPr algn="just"/>
            <a:endParaRPr lang="en-US" dirty="0" smtClean="0"/>
          </a:p>
          <a:p>
            <a:pPr algn="just"/>
            <a:r>
              <a:rPr lang="en-US" dirty="0" smtClean="0"/>
              <a:t> The leakage </a:t>
            </a:r>
            <a:r>
              <a:rPr lang="en-US" dirty="0"/>
              <a:t>losses are a serious detriment to the efficiency of mine ventilation systems. </a:t>
            </a:r>
            <a:endParaRPr lang="en-US" dirty="0" smtClean="0"/>
          </a:p>
          <a:p>
            <a:pPr algn="just"/>
            <a:endParaRPr lang="en-US" dirty="0" smtClean="0"/>
          </a:p>
          <a:p>
            <a:pPr algn="just"/>
            <a:r>
              <a:rPr lang="en-US" dirty="0" smtClean="0"/>
              <a:t>Proper </a:t>
            </a:r>
            <a:r>
              <a:rPr lang="en-US" dirty="0"/>
              <a:t>assessment  of  these losses  in  simulating  and  projecting  complex  ventilation  systems  is vital</a:t>
            </a:r>
            <a:r>
              <a:rPr lang="en-US" dirty="0" smtClean="0"/>
              <a:t>.</a:t>
            </a:r>
          </a:p>
          <a:p>
            <a:pPr marL="0" indent="0" algn="just">
              <a:buNone/>
            </a:pPr>
            <a:endParaRPr lang="en-US" dirty="0" smtClean="0"/>
          </a:p>
          <a:p>
            <a:pPr algn="just"/>
            <a:r>
              <a:rPr lang="en-US" dirty="0"/>
              <a:t>In recent years  much  attention  has  been  paid  the fan  and  its prime movers,  but  the  efficient  use of  the  fan  </a:t>
            </a:r>
            <a:r>
              <a:rPr lang="en-US" dirty="0" smtClean="0"/>
              <a:t>output  </a:t>
            </a:r>
            <a:r>
              <a:rPr lang="en-US" dirty="0"/>
              <a:t>in  the  workings  has  not  received an equal  amount  of  </a:t>
            </a:r>
            <a:r>
              <a:rPr lang="en-US" dirty="0" smtClean="0"/>
              <a:t>investigation.</a:t>
            </a:r>
            <a:endParaRPr lang="en-US" dirty="0"/>
          </a:p>
        </p:txBody>
      </p:sp>
      <p:sp>
        <p:nvSpPr>
          <p:cNvPr id="5" name="Slide Number Placeholder 1"/>
          <p:cNvSpPr txBox="1">
            <a:spLocks/>
          </p:cNvSpPr>
          <p:nvPr/>
        </p:nvSpPr>
        <p:spPr>
          <a:xfrm>
            <a:off x="4648200" y="198156"/>
            <a:ext cx="1332156"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FEFEF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42A931-2C42-41EF-8871-52299C7FFE7E}" type="slidenum">
              <a:rPr lang="en-US" smtClean="0"/>
              <a:pPr/>
              <a:t>6</a:t>
            </a:fld>
            <a:endParaRPr lang="en-US" dirty="0"/>
          </a:p>
        </p:txBody>
      </p:sp>
    </p:spTree>
    <p:extLst>
      <p:ext uri="{BB962C8B-B14F-4D97-AF65-F5344CB8AC3E}">
        <p14:creationId xmlns:p14="http://schemas.microsoft.com/office/powerpoint/2010/main" xmlns="" val="307644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They also recommend the following procedure for its use:</a:t>
            </a:r>
            <a:r>
              <a:rPr lang="en-US" dirty="0"/>
              <a:t/>
            </a:r>
            <a:br>
              <a:rPr lang="en-US" dirty="0"/>
            </a:br>
            <a:endParaRPr lang="en-US" dirty="0"/>
          </a:p>
        </p:txBody>
      </p:sp>
      <p:sp>
        <p:nvSpPr>
          <p:cNvPr id="3" name="Content Placeholder 2"/>
          <p:cNvSpPr>
            <a:spLocks noGrp="1"/>
          </p:cNvSpPr>
          <p:nvPr>
            <p:ph idx="1"/>
          </p:nvPr>
        </p:nvSpPr>
        <p:spPr>
          <a:xfrm>
            <a:off x="457200" y="1219200"/>
            <a:ext cx="8305800" cy="5181600"/>
          </a:xfrm>
        </p:spPr>
        <p:txBody>
          <a:bodyPr>
            <a:normAutofit fontScale="85000" lnSpcReduction="10000"/>
          </a:bodyPr>
          <a:lstStyle/>
          <a:p>
            <a:pPr marL="457200" indent="-457200">
              <a:buFont typeface="Arial" pitchFamily="34" charset="0"/>
              <a:buAutoNum type="arabicPeriod"/>
              <a:defRPr/>
            </a:pPr>
            <a:r>
              <a:rPr lang="en-US" dirty="0" smtClean="0"/>
              <a:t>Values </a:t>
            </a:r>
            <a:r>
              <a:rPr lang="en-US" dirty="0"/>
              <a:t>of  Le  from Table  need not be corrected for K  or  RH.</a:t>
            </a:r>
          </a:p>
          <a:p>
            <a:pPr marL="457200" indent="-457200">
              <a:buFont typeface="Arial" pitchFamily="34" charset="0"/>
              <a:buAutoNum type="arabicPeriod"/>
              <a:defRPr/>
            </a:pPr>
            <a:r>
              <a:rPr lang="en-US" dirty="0"/>
              <a:t>With a change in area (splitting not involved), shock loss is included in the airway section following the change. This also applies to a bend in conjunction with an area change. Separate values are provided for shock losses at entrance and discharge.</a:t>
            </a:r>
          </a:p>
          <a:p>
            <a:pPr marL="457200" indent="-457200">
              <a:buFont typeface="Arial" pitchFamily="34" charset="0"/>
              <a:buAutoNum type="arabicPeriod"/>
              <a:defRPr/>
            </a:pPr>
            <a:r>
              <a:rPr lang="en-US" dirty="0"/>
              <a:t>At splits and junctions in airways, only the portion of the total flow involved in a change of direction or area is used. Values from Table assume an even division of flow and allow for bend and area change. Include the loss at a split or junction in the pressure drop for the particular branch.</a:t>
            </a:r>
          </a:p>
          <a:p>
            <a:pPr marL="457200" indent="-457200">
              <a:buFont typeface="Arial" pitchFamily="34" charset="0"/>
              <a:buAutoNum type="arabicPeriod"/>
              <a:defRPr/>
            </a:pPr>
            <a:r>
              <a:rPr lang="en-US" dirty="0"/>
              <a:t>Judgment must be exercised in making proper allowance for unusual sources of shock loss such as obstructions. Values from Table are sufficiently accurate for all routine work. For more precise calculations, such as would be required for research, the following formulas should be used (McElroy, 1935): </a:t>
            </a:r>
          </a:p>
          <a:p>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715000" y="5778500"/>
            <a:ext cx="1839913" cy="752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4A42A931-2C42-41EF-8871-52299C7FFE7E}" type="slidenum">
              <a:rPr lang="en-US" smtClean="0"/>
              <a:pPr/>
              <a:t>60</a:t>
            </a:fld>
            <a:endParaRPr lang="en-US"/>
          </a:p>
        </p:txBody>
      </p:sp>
      <p:sp>
        <p:nvSpPr>
          <p:cNvPr id="6" name="Rectangle 5"/>
          <p:cNvSpPr/>
          <p:nvPr/>
        </p:nvSpPr>
        <p:spPr>
          <a:xfrm>
            <a:off x="152401" y="435570"/>
            <a:ext cx="8810624" cy="369332"/>
          </a:xfrm>
          <a:prstGeom prst="rect">
            <a:avLst/>
          </a:prstGeom>
          <a:solidFill>
            <a:schemeClr val="accent2">
              <a:lumMod val="60000"/>
              <a:lumOff val="40000"/>
            </a:schemeClr>
          </a:solidFill>
        </p:spPr>
        <p:txBody>
          <a:bodyPr wrap="square">
            <a:spAutoFit/>
          </a:bodyPr>
          <a:lstStyle/>
          <a:p>
            <a:r>
              <a:rPr lang="en-US" u="sng" dirty="0">
                <a:solidFill>
                  <a:schemeClr val="bg1"/>
                </a:solidFill>
              </a:rPr>
              <a:t>BACK UP SLIDES</a:t>
            </a:r>
            <a:endParaRPr lang="en-US" dirty="0">
              <a:solidFill>
                <a:schemeClr val="bg1"/>
              </a:solidFill>
            </a:endParaRPr>
          </a:p>
        </p:txBody>
      </p:sp>
    </p:spTree>
    <p:extLst>
      <p:ext uri="{BB962C8B-B14F-4D97-AF65-F5344CB8AC3E}">
        <p14:creationId xmlns:p14="http://schemas.microsoft.com/office/powerpoint/2010/main" xmlns="" val="3723332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92100" y="804902"/>
            <a:ext cx="7620000" cy="5789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Left Arrow 1">
            <a:hlinkClick r:id="rId3" action="ppaction://hlinksldjump"/>
          </p:cNvPr>
          <p:cNvSpPr/>
          <p:nvPr/>
        </p:nvSpPr>
        <p:spPr>
          <a:xfrm>
            <a:off x="7924800" y="6172200"/>
            <a:ext cx="1066800" cy="534987"/>
          </a:xfrm>
          <a:prstGeom prst="leftArrow">
            <a:avLst>
              <a:gd name="adj1" fmla="val 68991"/>
              <a:gd name="adj2" fmla="val 47626"/>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rgbClr val="C00000"/>
              </a:solidFill>
            </a:endParaRPr>
          </a:p>
        </p:txBody>
      </p:sp>
      <p:sp>
        <p:nvSpPr>
          <p:cNvPr id="4" name="Rectangle 3"/>
          <p:cNvSpPr/>
          <p:nvPr/>
        </p:nvSpPr>
        <p:spPr>
          <a:xfrm>
            <a:off x="152401" y="435570"/>
            <a:ext cx="8810624" cy="369332"/>
          </a:xfrm>
          <a:prstGeom prst="rect">
            <a:avLst/>
          </a:prstGeom>
          <a:solidFill>
            <a:schemeClr val="accent2">
              <a:lumMod val="60000"/>
              <a:lumOff val="40000"/>
            </a:schemeClr>
          </a:solidFill>
        </p:spPr>
        <p:txBody>
          <a:bodyPr wrap="square">
            <a:spAutoFit/>
          </a:bodyPr>
          <a:lstStyle/>
          <a:p>
            <a:r>
              <a:rPr lang="en-US" u="sng" dirty="0">
                <a:solidFill>
                  <a:schemeClr val="bg1"/>
                </a:solidFill>
              </a:rPr>
              <a:t>BACK UP SLIDES</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4A42A931-2C42-41EF-8871-52299C7FFE7E}" type="slidenum">
              <a:rPr lang="en-US" smtClean="0"/>
              <a:pPr/>
              <a:t>61</a:t>
            </a:fld>
            <a:endParaRPr lang="en-US"/>
          </a:p>
        </p:txBody>
      </p:sp>
    </p:spTree>
    <p:extLst>
      <p:ext uri="{BB962C8B-B14F-4D97-AF65-F5344CB8AC3E}">
        <p14:creationId xmlns:p14="http://schemas.microsoft.com/office/powerpoint/2010/main" xmlns="" val="17948343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0501" y="567070"/>
            <a:ext cx="7803173" cy="62909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Left Arrow 2">
            <a:hlinkClick r:id="rId3" action="ppaction://hlinksldjump"/>
          </p:cNvPr>
          <p:cNvSpPr/>
          <p:nvPr/>
        </p:nvSpPr>
        <p:spPr>
          <a:xfrm>
            <a:off x="7924800" y="6136943"/>
            <a:ext cx="1066800" cy="534987"/>
          </a:xfrm>
          <a:prstGeom prst="leftArrow">
            <a:avLst>
              <a:gd name="adj1" fmla="val 68991"/>
              <a:gd name="adj2" fmla="val 47626"/>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rgbClr val="C00000"/>
              </a:solidFill>
            </a:endParaRPr>
          </a:p>
        </p:txBody>
      </p:sp>
      <p:sp>
        <p:nvSpPr>
          <p:cNvPr id="5" name="Rectangle 4"/>
          <p:cNvSpPr/>
          <p:nvPr/>
        </p:nvSpPr>
        <p:spPr>
          <a:xfrm>
            <a:off x="168276" y="197738"/>
            <a:ext cx="8810624" cy="369332"/>
          </a:xfrm>
          <a:prstGeom prst="rect">
            <a:avLst/>
          </a:prstGeom>
          <a:solidFill>
            <a:schemeClr val="accent2">
              <a:lumMod val="60000"/>
              <a:lumOff val="40000"/>
            </a:schemeClr>
          </a:solidFill>
        </p:spPr>
        <p:txBody>
          <a:bodyPr wrap="square">
            <a:spAutoFit/>
          </a:bodyPr>
          <a:lstStyle/>
          <a:p>
            <a:r>
              <a:rPr lang="en-US" u="sng" dirty="0">
                <a:solidFill>
                  <a:schemeClr val="bg1"/>
                </a:solidFill>
              </a:rPr>
              <a:t>BACK UP SLIDES</a:t>
            </a:r>
            <a:endParaRPr lang="en-US" dirty="0">
              <a:solidFill>
                <a:schemeClr val="bg1"/>
              </a:solidFill>
            </a:endParaRPr>
          </a:p>
        </p:txBody>
      </p:sp>
      <p:sp>
        <p:nvSpPr>
          <p:cNvPr id="2" name="Slide Number Placeholder 1"/>
          <p:cNvSpPr>
            <a:spLocks noGrp="1"/>
          </p:cNvSpPr>
          <p:nvPr>
            <p:ph type="sldNum" sz="quarter" idx="12"/>
          </p:nvPr>
        </p:nvSpPr>
        <p:spPr/>
        <p:txBody>
          <a:bodyPr/>
          <a:lstStyle/>
          <a:p>
            <a:fld id="{4A42A931-2C42-41EF-8871-52299C7FFE7E}" type="slidenum">
              <a:rPr lang="en-US" smtClean="0"/>
              <a:pPr/>
              <a:t>62</a:t>
            </a:fld>
            <a:endParaRPr lang="en-US"/>
          </a:p>
        </p:txBody>
      </p:sp>
    </p:spTree>
    <p:extLst>
      <p:ext uri="{BB962C8B-B14F-4D97-AF65-F5344CB8AC3E}">
        <p14:creationId xmlns:p14="http://schemas.microsoft.com/office/powerpoint/2010/main" xmlns="" val="42059510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85800" y="947698"/>
            <a:ext cx="1752600" cy="809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638800" y="1065212"/>
            <a:ext cx="1647825" cy="695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5468838" y="578366"/>
            <a:ext cx="2362200" cy="369332"/>
          </a:xfrm>
          <a:prstGeom prst="rect">
            <a:avLst/>
          </a:prstGeom>
          <a:noFill/>
        </p:spPr>
        <p:txBody>
          <a:bodyPr wrap="square" rtlCol="0">
            <a:spAutoFit/>
          </a:bodyPr>
          <a:lstStyle/>
          <a:p>
            <a:r>
              <a:rPr lang="en-US" dirty="0" smtClean="0"/>
              <a:t>For Square bends</a:t>
            </a:r>
            <a:endParaRPr lang="en-US" dirty="0"/>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62000" y="2119311"/>
            <a:ext cx="6283226" cy="457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Left Arrow 7">
            <a:hlinkClick r:id="rId5" action="ppaction://hlinksldjump"/>
          </p:cNvPr>
          <p:cNvSpPr/>
          <p:nvPr/>
        </p:nvSpPr>
        <p:spPr>
          <a:xfrm>
            <a:off x="7845326" y="6143624"/>
            <a:ext cx="1066800" cy="534987"/>
          </a:xfrm>
          <a:prstGeom prst="leftArrow">
            <a:avLst>
              <a:gd name="adj1" fmla="val 68991"/>
              <a:gd name="adj2" fmla="val 47626"/>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rgbClr val="C00000"/>
              </a:solidFill>
            </a:endParaRPr>
          </a:p>
        </p:txBody>
      </p:sp>
      <p:sp>
        <p:nvSpPr>
          <p:cNvPr id="9" name="Rectangle 8"/>
          <p:cNvSpPr/>
          <p:nvPr/>
        </p:nvSpPr>
        <p:spPr>
          <a:xfrm>
            <a:off x="101502" y="247134"/>
            <a:ext cx="8810624" cy="369332"/>
          </a:xfrm>
          <a:prstGeom prst="rect">
            <a:avLst/>
          </a:prstGeom>
          <a:solidFill>
            <a:schemeClr val="accent2">
              <a:lumMod val="60000"/>
              <a:lumOff val="40000"/>
            </a:schemeClr>
          </a:solidFill>
        </p:spPr>
        <p:txBody>
          <a:bodyPr wrap="square">
            <a:spAutoFit/>
          </a:bodyPr>
          <a:lstStyle/>
          <a:p>
            <a:r>
              <a:rPr lang="en-US" u="sng" dirty="0">
                <a:solidFill>
                  <a:schemeClr val="bg1"/>
                </a:solidFill>
              </a:rPr>
              <a:t>BACK UP SLIDES</a:t>
            </a:r>
            <a:endParaRPr lang="en-US" dirty="0">
              <a:solidFill>
                <a:schemeClr val="bg1"/>
              </a:solidFill>
            </a:endParaRPr>
          </a:p>
        </p:txBody>
      </p:sp>
      <p:sp>
        <p:nvSpPr>
          <p:cNvPr id="2" name="Slide Number Placeholder 1"/>
          <p:cNvSpPr>
            <a:spLocks noGrp="1"/>
          </p:cNvSpPr>
          <p:nvPr>
            <p:ph type="sldNum" sz="quarter" idx="12"/>
          </p:nvPr>
        </p:nvSpPr>
        <p:spPr/>
        <p:txBody>
          <a:bodyPr/>
          <a:lstStyle/>
          <a:p>
            <a:fld id="{4A42A931-2C42-41EF-8871-52299C7FFE7E}" type="slidenum">
              <a:rPr lang="en-US" smtClean="0"/>
              <a:pPr/>
              <a:t>63</a:t>
            </a:fld>
            <a:endParaRPr lang="en-US"/>
          </a:p>
        </p:txBody>
      </p:sp>
    </p:spTree>
    <p:extLst>
      <p:ext uri="{BB962C8B-B14F-4D97-AF65-F5344CB8AC3E}">
        <p14:creationId xmlns:p14="http://schemas.microsoft.com/office/powerpoint/2010/main" xmlns="" val="39919798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90600" y="1219200"/>
            <a:ext cx="5037234" cy="32441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95400" y="4724400"/>
            <a:ext cx="5292770" cy="7238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733800" y="5703093"/>
            <a:ext cx="2426368"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Left Arrow 6">
            <a:hlinkClick r:id="rId5" action="ppaction://hlinksldjump"/>
          </p:cNvPr>
          <p:cNvSpPr/>
          <p:nvPr/>
        </p:nvSpPr>
        <p:spPr>
          <a:xfrm>
            <a:off x="7848600" y="6122193"/>
            <a:ext cx="1066800" cy="534987"/>
          </a:xfrm>
          <a:prstGeom prst="leftArrow">
            <a:avLst>
              <a:gd name="adj1" fmla="val 68991"/>
              <a:gd name="adj2" fmla="val 47626"/>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rgbClr val="C00000"/>
              </a:solidFill>
            </a:endParaRPr>
          </a:p>
        </p:txBody>
      </p:sp>
      <p:sp>
        <p:nvSpPr>
          <p:cNvPr id="8" name="Rectangle 7"/>
          <p:cNvSpPr/>
          <p:nvPr/>
        </p:nvSpPr>
        <p:spPr>
          <a:xfrm>
            <a:off x="152401" y="435570"/>
            <a:ext cx="8810624" cy="369332"/>
          </a:xfrm>
          <a:prstGeom prst="rect">
            <a:avLst/>
          </a:prstGeom>
          <a:solidFill>
            <a:schemeClr val="accent2">
              <a:lumMod val="60000"/>
              <a:lumOff val="40000"/>
            </a:schemeClr>
          </a:solidFill>
        </p:spPr>
        <p:txBody>
          <a:bodyPr wrap="square">
            <a:spAutoFit/>
          </a:bodyPr>
          <a:lstStyle/>
          <a:p>
            <a:r>
              <a:rPr lang="en-US" u="sng" dirty="0">
                <a:solidFill>
                  <a:schemeClr val="bg1"/>
                </a:solidFill>
              </a:rPr>
              <a:t>BACK UP SLIDES</a:t>
            </a:r>
            <a:endParaRPr lang="en-US" dirty="0">
              <a:solidFill>
                <a:schemeClr val="bg1"/>
              </a:solidFill>
            </a:endParaRPr>
          </a:p>
        </p:txBody>
      </p:sp>
      <p:sp>
        <p:nvSpPr>
          <p:cNvPr id="2" name="Slide Number Placeholder 1"/>
          <p:cNvSpPr>
            <a:spLocks noGrp="1"/>
          </p:cNvSpPr>
          <p:nvPr>
            <p:ph type="sldNum" sz="quarter" idx="12"/>
          </p:nvPr>
        </p:nvSpPr>
        <p:spPr/>
        <p:txBody>
          <a:bodyPr/>
          <a:lstStyle/>
          <a:p>
            <a:fld id="{4A42A931-2C42-41EF-8871-52299C7FFE7E}" type="slidenum">
              <a:rPr lang="en-US" smtClean="0"/>
              <a:pPr/>
              <a:t>64</a:t>
            </a:fld>
            <a:endParaRPr lang="en-US"/>
          </a:p>
        </p:txBody>
      </p:sp>
    </p:spTree>
    <p:extLst>
      <p:ext uri="{BB962C8B-B14F-4D97-AF65-F5344CB8AC3E}">
        <p14:creationId xmlns:p14="http://schemas.microsoft.com/office/powerpoint/2010/main" xmlns="" val="30024455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864072572"/>
              </p:ext>
            </p:extLst>
          </p:nvPr>
        </p:nvGraphicFramePr>
        <p:xfrm>
          <a:off x="533400" y="3733800"/>
          <a:ext cx="8153400" cy="2914575"/>
        </p:xfrm>
        <a:graphic>
          <a:graphicData uri="http://schemas.openxmlformats.org/drawingml/2006/table">
            <a:tbl>
              <a:tblPr firstRow="1" firstCol="1" bandRow="1">
                <a:tableStyleId>{5C22544A-7EE6-4342-B048-85BDC9FD1C3A}</a:tableStyleId>
              </a:tblPr>
              <a:tblGrid>
                <a:gridCol w="858253"/>
                <a:gridCol w="877836"/>
                <a:gridCol w="983414"/>
                <a:gridCol w="842927"/>
                <a:gridCol w="957871"/>
                <a:gridCol w="919556"/>
                <a:gridCol w="2713543"/>
              </a:tblGrid>
              <a:tr h="200759">
                <a:tc gridSpan="3">
                  <a:txBody>
                    <a:bodyPr/>
                    <a:lstStyle/>
                    <a:p>
                      <a:pPr marL="0" marR="0" algn="ctr">
                        <a:lnSpc>
                          <a:spcPct val="115000"/>
                        </a:lnSpc>
                        <a:spcBef>
                          <a:spcPts val="0"/>
                        </a:spcBef>
                        <a:spcAft>
                          <a:spcPts val="0"/>
                        </a:spcAft>
                      </a:pPr>
                      <a:r>
                        <a:rPr lang="en-US" sz="1200" dirty="0">
                          <a:effectLst/>
                        </a:rPr>
                        <a:t>Roadway Roughness</a:t>
                      </a:r>
                      <a:endParaRPr lang="en-US" sz="1100" dirty="0">
                        <a:effectLst/>
                        <a:latin typeface="Calibri"/>
                        <a:ea typeface="Calibri"/>
                        <a:cs typeface="Times New Roman"/>
                      </a:endParaRPr>
                    </a:p>
                  </a:txBody>
                  <a:tcPr marL="68580" marR="68580" marT="0" marB="0"/>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0"/>
                        </a:spcBef>
                        <a:spcAft>
                          <a:spcPts val="0"/>
                        </a:spcAft>
                      </a:pPr>
                      <a:r>
                        <a:rPr lang="en-US" sz="1200">
                          <a:effectLst/>
                        </a:rPr>
                        <a:t>Shock Loss Factor</a:t>
                      </a:r>
                      <a:endParaRPr lang="en-US" sz="1100">
                        <a:effectLst/>
                        <a:latin typeface="Calibri"/>
                        <a:ea typeface="Calibri"/>
                        <a:cs typeface="Times New Roman"/>
                      </a:endParaRPr>
                    </a:p>
                  </a:txBody>
                  <a:tcPr marL="68580" marR="68580" marT="0" marB="0"/>
                </a:tc>
                <a:tc hMerge="1">
                  <a:txBody>
                    <a:bodyPr/>
                    <a:lstStyle/>
                    <a:p>
                      <a:endParaRPr lang="en-US"/>
                    </a:p>
                  </a:txBody>
                  <a:tcPr/>
                </a:tc>
                <a:tc hMerge="1">
                  <a:txBody>
                    <a:bodyPr/>
                    <a:lstStyle/>
                    <a:p>
                      <a:endParaRPr lang="en-US"/>
                    </a:p>
                  </a:txBody>
                  <a:tcPr/>
                </a:tc>
                <a:tc rowSpan="3">
                  <a:txBody>
                    <a:bodyPr/>
                    <a:lstStyle/>
                    <a:p>
                      <a:pPr marL="0" marR="0" algn="ctr">
                        <a:lnSpc>
                          <a:spcPct val="115000"/>
                        </a:lnSpc>
                        <a:spcBef>
                          <a:spcPts val="0"/>
                        </a:spcBef>
                        <a:spcAft>
                          <a:spcPts val="0"/>
                        </a:spcAft>
                      </a:pPr>
                      <a:r>
                        <a:rPr lang="en-US" sz="1200">
                          <a:effectLst/>
                        </a:rPr>
                        <a:t>Mean Shock Loss Factor</a:t>
                      </a:r>
                      <a:endParaRPr lang="en-US" sz="1100">
                        <a:effectLst/>
                        <a:latin typeface="Calibri"/>
                        <a:ea typeface="Calibri"/>
                        <a:cs typeface="Times New Roman"/>
                      </a:endParaRPr>
                    </a:p>
                  </a:txBody>
                  <a:tcPr marL="68580" marR="68580" marT="0" marB="0"/>
                </a:tc>
              </a:tr>
              <a:tr h="200889">
                <a:tc gridSpan="3">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8580" marR="68580" marT="0" marB="0"/>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0"/>
                        </a:spcBef>
                        <a:spcAft>
                          <a:spcPts val="0"/>
                        </a:spcAft>
                      </a:pPr>
                      <a:r>
                        <a:rPr lang="en-US" sz="1200" dirty="0">
                          <a:effectLst/>
                        </a:rPr>
                        <a:t>Shaft Bottom Length</a:t>
                      </a:r>
                      <a:endParaRPr lang="en-US" sz="1100" dirty="0">
                        <a:effectLst/>
                        <a:latin typeface="Calibri"/>
                        <a:ea typeface="Calibri"/>
                        <a:cs typeface="Times New Roman"/>
                      </a:endParaRPr>
                    </a:p>
                  </a:txBody>
                  <a:tcPr marL="68580" marR="68580" marT="0" marB="0"/>
                </a:tc>
                <a:tc hMerge="1">
                  <a:txBody>
                    <a:bodyPr/>
                    <a:lstStyle/>
                    <a:p>
                      <a:endParaRPr lang="en-US"/>
                    </a:p>
                  </a:txBody>
                  <a:tcPr/>
                </a:tc>
                <a:tc hMerge="1">
                  <a:txBody>
                    <a:bodyPr/>
                    <a:lstStyle/>
                    <a:p>
                      <a:endParaRPr lang="en-US"/>
                    </a:p>
                  </a:txBody>
                  <a:tcPr/>
                </a:tc>
                <a:tc vMerge="1">
                  <a:txBody>
                    <a:bodyPr/>
                    <a:lstStyle/>
                    <a:p>
                      <a:endParaRPr lang="en-US"/>
                    </a:p>
                  </a:txBody>
                  <a:tcPr/>
                </a:tc>
              </a:tr>
              <a:tr h="415724">
                <a:tc>
                  <a:txBody>
                    <a:bodyPr/>
                    <a:lstStyle/>
                    <a:p>
                      <a:pPr marL="0" marR="0" algn="ctr">
                        <a:lnSpc>
                          <a:spcPct val="115000"/>
                        </a:lnSpc>
                        <a:spcBef>
                          <a:spcPts val="0"/>
                        </a:spcBef>
                        <a:spcAft>
                          <a:spcPts val="0"/>
                        </a:spcAft>
                      </a:pPr>
                      <a:r>
                        <a:rPr lang="en-US" sz="1200">
                          <a:effectLst/>
                        </a:rPr>
                        <a:t>e/D</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f</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k (kg/m</a:t>
                      </a:r>
                      <a:r>
                        <a:rPr lang="en-US" sz="1200" baseline="30000">
                          <a:effectLst/>
                        </a:rPr>
                        <a:t>3</a:t>
                      </a:r>
                      <a:r>
                        <a:rPr lang="en-US" sz="1200">
                          <a:effectLst/>
                        </a:rPr>
                        <a:t>)</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2xD</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1xD</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0xD</a:t>
                      </a:r>
                      <a:endParaRPr lang="en-US" sz="1100">
                        <a:effectLst/>
                        <a:latin typeface="Calibri"/>
                        <a:ea typeface="Calibri"/>
                        <a:cs typeface="Times New Roman"/>
                      </a:endParaRPr>
                    </a:p>
                  </a:txBody>
                  <a:tcPr marL="68580" marR="68580" marT="0" marB="0"/>
                </a:tc>
                <a:tc vMerge="1">
                  <a:txBody>
                    <a:bodyPr/>
                    <a:lstStyle/>
                    <a:p>
                      <a:endParaRPr lang="en-US"/>
                    </a:p>
                  </a:txBody>
                  <a:tcPr/>
                </a:tc>
              </a:tr>
              <a:tr h="467032">
                <a:tc>
                  <a:txBody>
                    <a:bodyPr/>
                    <a:lstStyle/>
                    <a:p>
                      <a:pPr marL="0" marR="0" algn="ctr">
                        <a:lnSpc>
                          <a:spcPct val="115000"/>
                        </a:lnSpc>
                        <a:spcBef>
                          <a:spcPts val="0"/>
                        </a:spcBef>
                        <a:spcAft>
                          <a:spcPts val="0"/>
                        </a:spcAft>
                      </a:pPr>
                      <a:r>
                        <a:rPr lang="en-US" sz="1200">
                          <a:effectLst/>
                        </a:rPr>
                        <a:t>0.003</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0.004</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0.0024</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7.78</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8.01</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dirty="0">
                          <a:effectLst/>
                        </a:rPr>
                        <a:t>7.05</a:t>
                      </a:r>
                      <a:endParaRPr lang="en-US" sz="11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7.61</a:t>
                      </a:r>
                      <a:endParaRPr lang="en-US" sz="1100">
                        <a:effectLst/>
                        <a:latin typeface="Calibri"/>
                        <a:ea typeface="Calibri"/>
                        <a:cs typeface="Times New Roman"/>
                      </a:endParaRPr>
                    </a:p>
                  </a:txBody>
                  <a:tcPr marL="68580" marR="68580" marT="0" marB="0"/>
                </a:tc>
              </a:tr>
              <a:tr h="564330">
                <a:tc>
                  <a:txBody>
                    <a:bodyPr/>
                    <a:lstStyle/>
                    <a:p>
                      <a:pPr marL="0" marR="0" algn="ctr">
                        <a:lnSpc>
                          <a:spcPct val="115000"/>
                        </a:lnSpc>
                        <a:spcBef>
                          <a:spcPts val="0"/>
                        </a:spcBef>
                        <a:spcAft>
                          <a:spcPts val="0"/>
                        </a:spcAft>
                      </a:pPr>
                      <a:r>
                        <a:rPr lang="en-US" sz="1200">
                          <a:effectLst/>
                        </a:rPr>
                        <a:t>0.023</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0.013</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0.0078</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8.21</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8.40</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8.96</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dirty="0">
                          <a:effectLst/>
                        </a:rPr>
                        <a:t>8.49</a:t>
                      </a:r>
                      <a:endParaRPr lang="en-US" sz="1100" dirty="0">
                        <a:effectLst/>
                        <a:latin typeface="Calibri"/>
                        <a:ea typeface="Calibri"/>
                        <a:cs typeface="Times New Roman"/>
                      </a:endParaRPr>
                    </a:p>
                  </a:txBody>
                  <a:tcPr marL="68580" marR="68580" marT="0" marB="0"/>
                </a:tc>
              </a:tr>
              <a:tr h="437842">
                <a:tc>
                  <a:txBody>
                    <a:bodyPr/>
                    <a:lstStyle/>
                    <a:p>
                      <a:pPr marL="0" marR="0" algn="ctr">
                        <a:lnSpc>
                          <a:spcPct val="115000"/>
                        </a:lnSpc>
                        <a:spcBef>
                          <a:spcPts val="0"/>
                        </a:spcBef>
                        <a:spcAft>
                          <a:spcPts val="0"/>
                        </a:spcAft>
                      </a:pPr>
                      <a:r>
                        <a:rPr lang="en-US" sz="1200">
                          <a:effectLst/>
                        </a:rPr>
                        <a:t>0.053</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0.018</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0.0111</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8.38</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8.55</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9.38</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8.77</a:t>
                      </a:r>
                      <a:endParaRPr lang="en-US" sz="1100">
                        <a:effectLst/>
                        <a:latin typeface="Calibri"/>
                        <a:ea typeface="Calibri"/>
                        <a:cs typeface="Times New Roman"/>
                      </a:endParaRPr>
                    </a:p>
                  </a:txBody>
                  <a:tcPr marL="68580" marR="68580" marT="0" marB="0"/>
                </a:tc>
              </a:tr>
              <a:tr h="262705">
                <a:tc gridSpan="3">
                  <a:txBody>
                    <a:bodyPr/>
                    <a:lstStyle/>
                    <a:p>
                      <a:pPr marL="0" marR="0" algn="ctr">
                        <a:lnSpc>
                          <a:spcPct val="115000"/>
                        </a:lnSpc>
                        <a:spcBef>
                          <a:spcPts val="0"/>
                        </a:spcBef>
                        <a:spcAft>
                          <a:spcPts val="0"/>
                        </a:spcAft>
                      </a:pPr>
                      <a:r>
                        <a:rPr lang="en-US" sz="1200">
                          <a:effectLst/>
                        </a:rPr>
                        <a:t>Mean Shock Loss Factor</a:t>
                      </a:r>
                      <a:endParaRPr lang="en-US" sz="1100">
                        <a:effectLst/>
                        <a:latin typeface="Calibri"/>
                        <a:ea typeface="Calibri"/>
                        <a:cs typeface="Times New Roman"/>
                      </a:endParaRPr>
                    </a:p>
                  </a:txBody>
                  <a:tcPr marL="68580" marR="68580" marT="0" marB="0"/>
                </a:tc>
                <a:tc hMerge="1">
                  <a:txBody>
                    <a:bodyPr/>
                    <a:lstStyle/>
                    <a:p>
                      <a:endParaRPr lang="en-US"/>
                    </a:p>
                  </a:txBody>
                  <a:tcPr/>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8.12</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8.32</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8.46</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8.30</a:t>
                      </a:r>
                      <a:endParaRPr lang="en-US" sz="1100">
                        <a:effectLst/>
                        <a:latin typeface="Calibri"/>
                        <a:ea typeface="Calibri"/>
                        <a:cs typeface="Times New Roman"/>
                      </a:endParaRPr>
                    </a:p>
                  </a:txBody>
                  <a:tcPr marL="68580" marR="68580" marT="0" marB="0"/>
                </a:tc>
              </a:tr>
              <a:tr h="346318">
                <a:tc gridSpan="7">
                  <a:txBody>
                    <a:bodyPr/>
                    <a:lstStyle/>
                    <a:p>
                      <a:pPr marL="0" marR="0" algn="just">
                        <a:lnSpc>
                          <a:spcPct val="115000"/>
                        </a:lnSpc>
                        <a:spcBef>
                          <a:spcPts val="0"/>
                        </a:spcBef>
                        <a:spcAft>
                          <a:spcPts val="0"/>
                        </a:spcAft>
                      </a:pPr>
                      <a:r>
                        <a:rPr lang="en-US" sz="1000" dirty="0">
                          <a:effectLst/>
                        </a:rPr>
                        <a:t>By using Moody’s Diagram we can convert relative roughness to f ( </a:t>
                      </a:r>
                      <a:r>
                        <a:rPr lang="en-US" sz="1000" dirty="0" err="1">
                          <a:effectLst/>
                        </a:rPr>
                        <a:t>chezy</a:t>
                      </a:r>
                      <a:r>
                        <a:rPr lang="en-US" sz="1000" dirty="0">
                          <a:effectLst/>
                        </a:rPr>
                        <a:t> </a:t>
                      </a:r>
                      <a:r>
                        <a:rPr lang="en-US" sz="1000" dirty="0" err="1">
                          <a:effectLst/>
                        </a:rPr>
                        <a:t>darcy</a:t>
                      </a:r>
                      <a:r>
                        <a:rPr lang="en-US" sz="1000" dirty="0">
                          <a:effectLst/>
                        </a:rPr>
                        <a:t> coefficient) or k (</a:t>
                      </a:r>
                      <a:r>
                        <a:rPr lang="en-US" sz="1000" dirty="0" err="1">
                          <a:effectLst/>
                        </a:rPr>
                        <a:t>atkinson’s</a:t>
                      </a:r>
                      <a:r>
                        <a:rPr lang="en-US" sz="1000" dirty="0">
                          <a:effectLst/>
                        </a:rPr>
                        <a:t> friction factor)</a:t>
                      </a:r>
                      <a:endParaRPr lang="en-US" sz="1100" dirty="0">
                        <a:effectLst/>
                        <a:latin typeface="Calibri"/>
                        <a:ea typeface="Calibri"/>
                        <a:cs typeface="Times New Roman"/>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xmlns="" val="2130612435"/>
              </p:ext>
            </p:extLst>
          </p:nvPr>
        </p:nvGraphicFramePr>
        <p:xfrm>
          <a:off x="533400" y="539184"/>
          <a:ext cx="8305800" cy="2914016"/>
        </p:xfrm>
        <a:graphic>
          <a:graphicData uri="http://schemas.openxmlformats.org/drawingml/2006/table">
            <a:tbl>
              <a:tblPr firstRow="1" firstCol="1" bandRow="1">
                <a:tableStyleId>{5C22544A-7EE6-4342-B048-85BDC9FD1C3A}</a:tableStyleId>
              </a:tblPr>
              <a:tblGrid>
                <a:gridCol w="874295"/>
                <a:gridCol w="894244"/>
                <a:gridCol w="1001796"/>
                <a:gridCol w="858683"/>
                <a:gridCol w="975775"/>
                <a:gridCol w="936744"/>
                <a:gridCol w="2764263"/>
              </a:tblGrid>
              <a:tr h="237212">
                <a:tc gridSpan="3">
                  <a:txBody>
                    <a:bodyPr/>
                    <a:lstStyle/>
                    <a:p>
                      <a:pPr marL="0" marR="0" algn="ctr">
                        <a:lnSpc>
                          <a:spcPct val="115000"/>
                        </a:lnSpc>
                        <a:spcBef>
                          <a:spcPts val="0"/>
                        </a:spcBef>
                        <a:spcAft>
                          <a:spcPts val="0"/>
                        </a:spcAft>
                      </a:pPr>
                      <a:r>
                        <a:rPr lang="en-US" sz="1200" dirty="0">
                          <a:effectLst/>
                        </a:rPr>
                        <a:t>Roadway Roughness</a:t>
                      </a:r>
                      <a:endParaRPr lang="en-US" sz="1100" dirty="0">
                        <a:effectLst/>
                        <a:latin typeface="Calibri"/>
                        <a:ea typeface="Calibri"/>
                        <a:cs typeface="Times New Roman"/>
                      </a:endParaRPr>
                    </a:p>
                  </a:txBody>
                  <a:tcPr marL="68580" marR="68580" marT="0" marB="0"/>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0"/>
                        </a:spcBef>
                        <a:spcAft>
                          <a:spcPts val="0"/>
                        </a:spcAft>
                      </a:pPr>
                      <a:r>
                        <a:rPr lang="en-US" sz="1200">
                          <a:effectLst/>
                        </a:rPr>
                        <a:t>Shock Loss Factor</a:t>
                      </a:r>
                      <a:endParaRPr lang="en-US" sz="1100">
                        <a:effectLst/>
                        <a:latin typeface="Calibri"/>
                        <a:ea typeface="Calibri"/>
                        <a:cs typeface="Times New Roman"/>
                      </a:endParaRPr>
                    </a:p>
                  </a:txBody>
                  <a:tcPr marL="68580" marR="68580" marT="0" marB="0"/>
                </a:tc>
                <a:tc hMerge="1">
                  <a:txBody>
                    <a:bodyPr/>
                    <a:lstStyle/>
                    <a:p>
                      <a:endParaRPr lang="en-US"/>
                    </a:p>
                  </a:txBody>
                  <a:tcPr/>
                </a:tc>
                <a:tc hMerge="1">
                  <a:txBody>
                    <a:bodyPr/>
                    <a:lstStyle/>
                    <a:p>
                      <a:endParaRPr lang="en-US"/>
                    </a:p>
                  </a:txBody>
                  <a:tcPr/>
                </a:tc>
                <a:tc rowSpan="3">
                  <a:txBody>
                    <a:bodyPr/>
                    <a:lstStyle/>
                    <a:p>
                      <a:pPr marL="0" marR="0" algn="ctr">
                        <a:lnSpc>
                          <a:spcPct val="115000"/>
                        </a:lnSpc>
                        <a:spcBef>
                          <a:spcPts val="0"/>
                        </a:spcBef>
                        <a:spcAft>
                          <a:spcPts val="0"/>
                        </a:spcAft>
                      </a:pPr>
                      <a:r>
                        <a:rPr lang="en-US" sz="1200">
                          <a:effectLst/>
                        </a:rPr>
                        <a:t>Mean Shock Loss Factor</a:t>
                      </a:r>
                      <a:endParaRPr lang="en-US" sz="1100">
                        <a:effectLst/>
                        <a:latin typeface="Calibri"/>
                        <a:ea typeface="Calibri"/>
                        <a:cs typeface="Times New Roman"/>
                      </a:endParaRPr>
                    </a:p>
                  </a:txBody>
                  <a:tcPr marL="68580" marR="68580" marT="0" marB="0"/>
                </a:tc>
              </a:tr>
              <a:tr h="237212">
                <a:tc gridSpan="3">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8580" marR="68580" marT="0" marB="0"/>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0"/>
                        </a:spcBef>
                        <a:spcAft>
                          <a:spcPts val="0"/>
                        </a:spcAft>
                      </a:pPr>
                      <a:r>
                        <a:rPr lang="en-US" sz="1200">
                          <a:effectLst/>
                        </a:rPr>
                        <a:t>Shaft Bottom Length</a:t>
                      </a:r>
                      <a:endParaRPr lang="en-US" sz="1100">
                        <a:effectLst/>
                        <a:latin typeface="Calibri"/>
                        <a:ea typeface="Calibri"/>
                        <a:cs typeface="Times New Roman"/>
                      </a:endParaRPr>
                    </a:p>
                  </a:txBody>
                  <a:tcPr marL="68580" marR="68580" marT="0" marB="0"/>
                </a:tc>
                <a:tc hMerge="1">
                  <a:txBody>
                    <a:bodyPr/>
                    <a:lstStyle/>
                    <a:p>
                      <a:endParaRPr lang="en-US"/>
                    </a:p>
                  </a:txBody>
                  <a:tcPr/>
                </a:tc>
                <a:tc hMerge="1">
                  <a:txBody>
                    <a:bodyPr/>
                    <a:lstStyle/>
                    <a:p>
                      <a:endParaRPr lang="en-US"/>
                    </a:p>
                  </a:txBody>
                  <a:tcPr/>
                </a:tc>
                <a:tc vMerge="1">
                  <a:txBody>
                    <a:bodyPr/>
                    <a:lstStyle/>
                    <a:p>
                      <a:endParaRPr lang="en-US"/>
                    </a:p>
                  </a:txBody>
                  <a:tcPr/>
                </a:tc>
              </a:tr>
              <a:tr h="237212">
                <a:tc>
                  <a:txBody>
                    <a:bodyPr/>
                    <a:lstStyle/>
                    <a:p>
                      <a:pPr marL="0" marR="0" algn="ctr">
                        <a:lnSpc>
                          <a:spcPct val="115000"/>
                        </a:lnSpc>
                        <a:spcBef>
                          <a:spcPts val="0"/>
                        </a:spcBef>
                        <a:spcAft>
                          <a:spcPts val="0"/>
                        </a:spcAft>
                      </a:pPr>
                      <a:r>
                        <a:rPr lang="en-US" sz="1200">
                          <a:effectLst/>
                        </a:rPr>
                        <a:t>e/D</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f</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k (kg/m</a:t>
                      </a:r>
                      <a:r>
                        <a:rPr lang="en-US" sz="1200" baseline="30000">
                          <a:effectLst/>
                        </a:rPr>
                        <a:t>3</a:t>
                      </a:r>
                      <a:r>
                        <a:rPr lang="en-US" sz="1200">
                          <a:effectLst/>
                        </a:rPr>
                        <a:t>)</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2xD</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1xD</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0xD</a:t>
                      </a:r>
                      <a:endParaRPr lang="en-US" sz="1100">
                        <a:effectLst/>
                        <a:latin typeface="Calibri"/>
                        <a:ea typeface="Calibri"/>
                        <a:cs typeface="Times New Roman"/>
                      </a:endParaRPr>
                    </a:p>
                  </a:txBody>
                  <a:tcPr marL="68580" marR="68580" marT="0" marB="0"/>
                </a:tc>
                <a:tc vMerge="1">
                  <a:txBody>
                    <a:bodyPr/>
                    <a:lstStyle/>
                    <a:p>
                      <a:endParaRPr lang="en-US"/>
                    </a:p>
                  </a:txBody>
                  <a:tcPr/>
                </a:tc>
              </a:tr>
              <a:tr h="515679">
                <a:tc>
                  <a:txBody>
                    <a:bodyPr/>
                    <a:lstStyle/>
                    <a:p>
                      <a:pPr marL="0" marR="0" algn="ctr">
                        <a:lnSpc>
                          <a:spcPct val="115000"/>
                        </a:lnSpc>
                        <a:spcBef>
                          <a:spcPts val="0"/>
                        </a:spcBef>
                        <a:spcAft>
                          <a:spcPts val="0"/>
                        </a:spcAft>
                      </a:pPr>
                      <a:r>
                        <a:rPr lang="en-US" sz="1200">
                          <a:effectLst/>
                        </a:rPr>
                        <a:t>0.003</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0.004</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0.0024</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3.30</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3.40</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3.03</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3.25</a:t>
                      </a:r>
                      <a:endParaRPr lang="en-US" sz="1100">
                        <a:effectLst/>
                        <a:latin typeface="Calibri"/>
                        <a:ea typeface="Calibri"/>
                        <a:cs typeface="Times New Roman"/>
                      </a:endParaRPr>
                    </a:p>
                  </a:txBody>
                  <a:tcPr marL="68580" marR="68580" marT="0" marB="0"/>
                </a:tc>
              </a:tr>
              <a:tr h="623112">
                <a:tc>
                  <a:txBody>
                    <a:bodyPr/>
                    <a:lstStyle/>
                    <a:p>
                      <a:pPr marL="0" marR="0" algn="ctr">
                        <a:lnSpc>
                          <a:spcPct val="115000"/>
                        </a:lnSpc>
                        <a:spcBef>
                          <a:spcPts val="0"/>
                        </a:spcBef>
                        <a:spcAft>
                          <a:spcPts val="0"/>
                        </a:spcAft>
                      </a:pPr>
                      <a:r>
                        <a:rPr lang="en-US" sz="1200">
                          <a:effectLst/>
                        </a:rPr>
                        <a:t>0.023</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0.013</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0.0078</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4.17</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4.17</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3.23</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3.86</a:t>
                      </a:r>
                      <a:endParaRPr lang="en-US" sz="1100">
                        <a:effectLst/>
                        <a:latin typeface="Calibri"/>
                        <a:ea typeface="Calibri"/>
                        <a:cs typeface="Times New Roman"/>
                      </a:endParaRPr>
                    </a:p>
                  </a:txBody>
                  <a:tcPr marL="68580" marR="68580" marT="0" marB="0"/>
                </a:tc>
              </a:tr>
              <a:tr h="483449">
                <a:tc>
                  <a:txBody>
                    <a:bodyPr/>
                    <a:lstStyle/>
                    <a:p>
                      <a:pPr marL="0" marR="0" algn="ctr">
                        <a:lnSpc>
                          <a:spcPct val="115000"/>
                        </a:lnSpc>
                        <a:spcBef>
                          <a:spcPts val="0"/>
                        </a:spcBef>
                        <a:spcAft>
                          <a:spcPts val="0"/>
                        </a:spcAft>
                      </a:pPr>
                      <a:r>
                        <a:rPr lang="en-US" sz="1200">
                          <a:effectLst/>
                        </a:rPr>
                        <a:t>0.053</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0.018</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0.0111</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4.45</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4.20</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3.24</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3.96</a:t>
                      </a:r>
                      <a:endParaRPr lang="en-US" sz="1100">
                        <a:effectLst/>
                        <a:latin typeface="Calibri"/>
                        <a:ea typeface="Calibri"/>
                        <a:cs typeface="Times New Roman"/>
                      </a:endParaRPr>
                    </a:p>
                  </a:txBody>
                  <a:tcPr marL="68580" marR="68580" marT="0" marB="0"/>
                </a:tc>
              </a:tr>
              <a:tr h="290070">
                <a:tc gridSpan="3">
                  <a:txBody>
                    <a:bodyPr/>
                    <a:lstStyle/>
                    <a:p>
                      <a:pPr marL="0" marR="0" algn="ctr">
                        <a:lnSpc>
                          <a:spcPct val="115000"/>
                        </a:lnSpc>
                        <a:spcBef>
                          <a:spcPts val="0"/>
                        </a:spcBef>
                        <a:spcAft>
                          <a:spcPts val="0"/>
                        </a:spcAft>
                      </a:pPr>
                      <a:r>
                        <a:rPr lang="en-US" sz="1200">
                          <a:effectLst/>
                        </a:rPr>
                        <a:t>Mean Shock Loss Factor</a:t>
                      </a:r>
                      <a:endParaRPr lang="en-US" sz="1100">
                        <a:effectLst/>
                        <a:latin typeface="Calibri"/>
                        <a:ea typeface="Calibri"/>
                        <a:cs typeface="Times New Roman"/>
                      </a:endParaRPr>
                    </a:p>
                  </a:txBody>
                  <a:tcPr marL="68580" marR="68580" marT="0" marB="0"/>
                </a:tc>
                <a:tc hMerge="1">
                  <a:txBody>
                    <a:bodyPr/>
                    <a:lstStyle/>
                    <a:p>
                      <a:endParaRPr lang="en-US"/>
                    </a:p>
                  </a:txBody>
                  <a:tcPr/>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3.97</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3.92</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3.17</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3.69</a:t>
                      </a:r>
                      <a:endParaRPr lang="en-US" sz="1100">
                        <a:effectLst/>
                        <a:latin typeface="Calibri"/>
                        <a:ea typeface="Calibri"/>
                        <a:cs typeface="Times New Roman"/>
                      </a:endParaRPr>
                    </a:p>
                  </a:txBody>
                  <a:tcPr marL="68580" marR="68580" marT="0" marB="0"/>
                </a:tc>
              </a:tr>
              <a:tr h="290070">
                <a:tc gridSpan="7">
                  <a:txBody>
                    <a:bodyPr/>
                    <a:lstStyle/>
                    <a:p>
                      <a:pPr marL="0" marR="0" algn="just">
                        <a:lnSpc>
                          <a:spcPct val="115000"/>
                        </a:lnSpc>
                        <a:spcBef>
                          <a:spcPts val="0"/>
                        </a:spcBef>
                        <a:spcAft>
                          <a:spcPts val="0"/>
                        </a:spcAft>
                      </a:pPr>
                      <a:r>
                        <a:rPr lang="en-US" sz="1000" dirty="0">
                          <a:effectLst/>
                        </a:rPr>
                        <a:t>By using Moody’s Diagram we can convert relative roughness to f ( </a:t>
                      </a:r>
                      <a:r>
                        <a:rPr lang="en-US" sz="1000" dirty="0" err="1">
                          <a:effectLst/>
                        </a:rPr>
                        <a:t>chezy</a:t>
                      </a:r>
                      <a:r>
                        <a:rPr lang="en-US" sz="1000" dirty="0">
                          <a:effectLst/>
                        </a:rPr>
                        <a:t> </a:t>
                      </a:r>
                      <a:r>
                        <a:rPr lang="en-US" sz="1000" dirty="0" err="1">
                          <a:effectLst/>
                        </a:rPr>
                        <a:t>darcy</a:t>
                      </a:r>
                      <a:r>
                        <a:rPr lang="en-US" sz="1000" dirty="0">
                          <a:effectLst/>
                        </a:rPr>
                        <a:t> coefficient) or k (</a:t>
                      </a:r>
                      <a:r>
                        <a:rPr lang="en-US" sz="1000" dirty="0" err="1">
                          <a:effectLst/>
                        </a:rPr>
                        <a:t>atkinson’s</a:t>
                      </a:r>
                      <a:r>
                        <a:rPr lang="en-US" sz="1000" dirty="0">
                          <a:effectLst/>
                        </a:rPr>
                        <a:t> friction factor)</a:t>
                      </a:r>
                      <a:endParaRPr lang="en-US" sz="1100" dirty="0">
                        <a:effectLst/>
                        <a:latin typeface="Calibri"/>
                        <a:ea typeface="Calibri"/>
                        <a:cs typeface="Times New Roman"/>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6" name="Rectangle 1"/>
          <p:cNvSpPr>
            <a:spLocks noChangeArrowheads="1"/>
          </p:cNvSpPr>
          <p:nvPr/>
        </p:nvSpPr>
        <p:spPr bwMode="auto">
          <a:xfrm>
            <a:off x="1638300" y="3453200"/>
            <a:ext cx="6324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CFD Simulated Shock loss factors for exhausting shaft bottom junction</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6"/>
          <p:cNvSpPr/>
          <p:nvPr/>
        </p:nvSpPr>
        <p:spPr>
          <a:xfrm>
            <a:off x="533400" y="216932"/>
            <a:ext cx="6629400" cy="369332"/>
          </a:xfrm>
          <a:prstGeom prst="rect">
            <a:avLst/>
          </a:prstGeom>
        </p:spPr>
        <p:txBody>
          <a:bodyPr wrap="square">
            <a:spAutoFit/>
          </a:bodyPr>
          <a:lstStyle/>
          <a:p>
            <a:pPr lvl="0" algn="ctr" eaLnBrk="0" fontAlgn="base" hangingPunct="0">
              <a:spcBef>
                <a:spcPct val="0"/>
              </a:spcBef>
              <a:spcAft>
                <a:spcPct val="0"/>
              </a:spcAft>
            </a:pPr>
            <a:r>
              <a:rPr lang="en-US" i="1" dirty="0" smtClean="0">
                <a:solidFill>
                  <a:srgbClr val="000000"/>
                </a:solidFill>
                <a:latin typeface="Times New Roman" pitchFamily="18" charset="0"/>
                <a:ea typeface="Calibri" pitchFamily="34" charset="0"/>
                <a:cs typeface="Times New Roman" pitchFamily="18" charset="0"/>
              </a:rPr>
              <a:t>CFD </a:t>
            </a:r>
            <a:r>
              <a:rPr lang="en-US" i="1" dirty="0">
                <a:solidFill>
                  <a:srgbClr val="000000"/>
                </a:solidFill>
                <a:latin typeface="Times New Roman" pitchFamily="18" charset="0"/>
                <a:ea typeface="Calibri" pitchFamily="34" charset="0"/>
                <a:cs typeface="Times New Roman" pitchFamily="18" charset="0"/>
              </a:rPr>
              <a:t>Simulated Shock loss factors for forcing shaft bottom junction</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xmlns="" val="39742766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descr="D:\final yr project\Screenshots\T split\T split4.tif"/>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 y="381000"/>
            <a:ext cx="4791075" cy="2857500"/>
          </a:xfrm>
          <a:prstGeom prst="rect">
            <a:avLst/>
          </a:prstGeom>
          <a:noFill/>
          <a:extLst>
            <a:ext uri="{909E8E84-426E-40DD-AFC4-6F175D3DCCD1}">
              <a14:hiddenFill xmlns:a14="http://schemas.microsoft.com/office/drawing/2010/main" xmlns="">
                <a:solidFill>
                  <a:srgbClr val="FFFFFF"/>
                </a:solidFill>
              </a14:hiddenFill>
            </a:ext>
          </a:extLst>
        </p:spPr>
      </p:pic>
      <p:pic>
        <p:nvPicPr>
          <p:cNvPr id="11267" name="Picture 3" descr="D:\final yr project\Screenshots\T split\T split1.tif"/>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248275" y="1781176"/>
            <a:ext cx="3772373" cy="2257424"/>
          </a:xfrm>
          <a:prstGeom prst="rect">
            <a:avLst/>
          </a:prstGeom>
          <a:noFill/>
          <a:extLst>
            <a:ext uri="{909E8E84-426E-40DD-AFC4-6F175D3DCCD1}">
              <a14:hiddenFill xmlns:a14="http://schemas.microsoft.com/office/drawing/2010/main" xmlns="">
                <a:solidFill>
                  <a:srgbClr val="FFFFFF"/>
                </a:solidFill>
              </a14:hiddenFill>
            </a:ext>
          </a:extLst>
        </p:spPr>
      </p:pic>
      <p:pic>
        <p:nvPicPr>
          <p:cNvPr id="11268" name="Picture 4" descr="D:\final yr project\Screenshots\T split\T split2.tif"/>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57200" y="3263900"/>
            <a:ext cx="4838826" cy="31369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919913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descr="D:\final yr project\Screenshots\sha1.tif"/>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 r="-1317"/>
          <a:stretch/>
        </p:blipFill>
        <p:spPr bwMode="auto">
          <a:xfrm>
            <a:off x="1143000" y="838200"/>
            <a:ext cx="6852920" cy="53721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833103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4" descr="D:\final yr project\Screenshots\sha3.tif"/>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312420"/>
            <a:ext cx="4800600" cy="570738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3" descr="D:\final yr project\Screenshots\sha2.tif"/>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37873"/>
          <a:stretch/>
        </p:blipFill>
        <p:spPr bwMode="auto">
          <a:xfrm>
            <a:off x="4607422" y="312420"/>
            <a:ext cx="4255590" cy="57073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161965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xmlns="" val="3425753417"/>
              </p:ext>
            </p:extLst>
          </p:nvPr>
        </p:nvGraphicFramePr>
        <p:xfrm>
          <a:off x="558800" y="716434"/>
          <a:ext cx="6777037" cy="2912896"/>
        </p:xfrm>
        <a:graphic>
          <a:graphicData uri="http://schemas.openxmlformats.org/drawingml/2006/table">
            <a:tbl>
              <a:tblPr firstRow="1" firstCol="1" bandRow="1">
                <a:tableStyleId>{5C22544A-7EE6-4342-B048-85BDC9FD1C3A}</a:tableStyleId>
              </a:tblPr>
              <a:tblGrid>
                <a:gridCol w="1965562"/>
                <a:gridCol w="1144271"/>
                <a:gridCol w="1061219"/>
                <a:gridCol w="1061219"/>
                <a:gridCol w="1544766"/>
              </a:tblGrid>
              <a:tr h="353740">
                <a:tc gridSpan="5">
                  <a:txBody>
                    <a:bodyPr/>
                    <a:lstStyle/>
                    <a:p>
                      <a:pPr marL="0" marR="0" algn="ctr">
                        <a:lnSpc>
                          <a:spcPct val="115000"/>
                        </a:lnSpc>
                        <a:spcBef>
                          <a:spcPts val="0"/>
                        </a:spcBef>
                        <a:spcAft>
                          <a:spcPts val="0"/>
                        </a:spcAft>
                      </a:pPr>
                      <a:r>
                        <a:rPr lang="en-US" sz="1400" dirty="0">
                          <a:effectLst/>
                        </a:rPr>
                        <a:t>Two-way Junction</a:t>
                      </a:r>
                      <a:endParaRPr lang="en-US" sz="1100" dirty="0">
                        <a:effectLst/>
                        <a:latin typeface="Calibri"/>
                        <a:ea typeface="Calibri"/>
                        <a:cs typeface="Times New Roman"/>
                      </a:endParaRPr>
                    </a:p>
                  </a:txBody>
                  <a:tcPr marL="66442" marR="66442"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03754">
                <a:tc rowSpan="3">
                  <a:txBody>
                    <a:bodyPr/>
                    <a:lstStyle/>
                    <a:p>
                      <a:pPr marL="0" marR="0" algn="ctr">
                        <a:lnSpc>
                          <a:spcPct val="115000"/>
                        </a:lnSpc>
                        <a:spcBef>
                          <a:spcPts val="0"/>
                        </a:spcBef>
                        <a:spcAft>
                          <a:spcPts val="0"/>
                        </a:spcAft>
                        <a:tabLst>
                          <a:tab pos="1891665" algn="r"/>
                        </a:tabLst>
                      </a:pPr>
                      <a:r>
                        <a:rPr lang="en-US" sz="1600">
                          <a:effectLst/>
                        </a:rPr>
                        <a:t>Q</a:t>
                      </a:r>
                      <a:r>
                        <a:rPr lang="en-US" sz="1600" baseline="-25000">
                          <a:effectLst/>
                        </a:rPr>
                        <a:t>straight </a:t>
                      </a:r>
                      <a:r>
                        <a:rPr lang="en-US" sz="1600">
                          <a:effectLst/>
                        </a:rPr>
                        <a:t>/ Q</a:t>
                      </a:r>
                      <a:r>
                        <a:rPr lang="en-US" sz="1600" baseline="-25000">
                          <a:effectLst/>
                        </a:rPr>
                        <a:t>main</a:t>
                      </a:r>
                      <a:r>
                        <a:rPr lang="en-US" sz="1600">
                          <a:effectLst/>
                        </a:rPr>
                        <a:t> </a:t>
                      </a:r>
                      <a:endParaRPr lang="en-US" sz="1100">
                        <a:effectLst/>
                      </a:endParaRPr>
                    </a:p>
                    <a:p>
                      <a:pPr marL="0" marR="0" algn="ctr">
                        <a:lnSpc>
                          <a:spcPct val="115000"/>
                        </a:lnSpc>
                        <a:spcBef>
                          <a:spcPts val="0"/>
                        </a:spcBef>
                        <a:spcAft>
                          <a:spcPts val="0"/>
                        </a:spcAft>
                        <a:tabLst>
                          <a:tab pos="1891665" algn="r"/>
                        </a:tabLst>
                      </a:pPr>
                      <a:r>
                        <a:rPr lang="en-US" sz="1600">
                          <a:effectLst/>
                        </a:rPr>
                        <a:t>(%)</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dirty="0" smtClean="0">
                          <a:effectLst/>
                        </a:rPr>
                        <a:t> </a:t>
                      </a:r>
                      <a:endParaRPr lang="en-US" sz="1100" dirty="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nSpc>
                          <a:spcPct val="115000"/>
                        </a:lnSpc>
                        <a:spcBef>
                          <a:spcPts val="0"/>
                        </a:spcBef>
                        <a:spcAft>
                          <a:spcPts val="0"/>
                        </a:spcAft>
                      </a:pPr>
                      <a:r>
                        <a:rPr lang="en-US" sz="1200" dirty="0" smtClean="0">
                          <a:effectLst/>
                        </a:rPr>
                        <a:t>X-Deflected</a:t>
                      </a:r>
                      <a:endParaRPr lang="en-US" sz="1100" dirty="0">
                        <a:effectLst/>
                        <a:latin typeface="Calibri"/>
                        <a:ea typeface="Calibri"/>
                        <a:cs typeface="Times New Roman"/>
                      </a:endParaRPr>
                    </a:p>
                  </a:txBody>
                  <a:tcPr marL="66442" marR="66442" marT="0" marB="0"/>
                </a:tc>
                <a:tc rowSpan="3">
                  <a:txBody>
                    <a:bodyPr/>
                    <a:lstStyle/>
                    <a:p>
                      <a:pPr marL="0" marR="0" algn="ctr">
                        <a:lnSpc>
                          <a:spcPct val="115000"/>
                        </a:lnSpc>
                        <a:spcBef>
                          <a:spcPts val="0"/>
                        </a:spcBef>
                        <a:spcAft>
                          <a:spcPts val="0"/>
                        </a:spcAft>
                      </a:pPr>
                      <a:r>
                        <a:rPr lang="en-US" sz="1200">
                          <a:effectLst/>
                        </a:rPr>
                        <a:t> </a:t>
                      </a:r>
                      <a:endParaRPr lang="en-US" sz="1100">
                        <a:effectLst/>
                      </a:endParaRPr>
                    </a:p>
                    <a:p>
                      <a:pPr marL="0" marR="0" algn="ctr">
                        <a:lnSpc>
                          <a:spcPct val="115000"/>
                        </a:lnSpc>
                        <a:spcBef>
                          <a:spcPts val="0"/>
                        </a:spcBef>
                        <a:spcAft>
                          <a:spcPts val="0"/>
                        </a:spcAft>
                      </a:pPr>
                      <a:r>
                        <a:rPr lang="en-US" sz="1200">
                          <a:effectLst/>
                        </a:rPr>
                        <a:t>% deviation</a:t>
                      </a:r>
                      <a:endParaRPr lang="en-US" sz="1100">
                        <a:effectLst/>
                      </a:endParaRPr>
                    </a:p>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6442" marR="66442" marT="0" marB="0"/>
                </a:tc>
              </a:tr>
              <a:tr h="203754">
                <a:tc vMerge="1">
                  <a:txBody>
                    <a:bodyPr/>
                    <a:lstStyle/>
                    <a:p>
                      <a:endParaRPr lang="en-US"/>
                    </a:p>
                  </a:txBody>
                  <a:tcPr/>
                </a:tc>
                <a:tc>
                  <a:txBody>
                    <a:bodyPr/>
                    <a:lstStyle/>
                    <a:p>
                      <a:pPr marL="0" marR="0" algn="ctr">
                        <a:lnSpc>
                          <a:spcPct val="115000"/>
                        </a:lnSpc>
                        <a:spcBef>
                          <a:spcPts val="0"/>
                        </a:spcBef>
                        <a:spcAft>
                          <a:spcPts val="0"/>
                        </a:spcAft>
                      </a:pPr>
                      <a:r>
                        <a:rPr lang="en-US" sz="1200">
                          <a:effectLst/>
                        </a:rPr>
                        <a:t>CFD</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6442" marR="66442" marT="0" marB="0"/>
                </a:tc>
                <a:tc rowSpan="2">
                  <a:txBody>
                    <a:bodyPr/>
                    <a:lstStyle/>
                    <a:p>
                      <a:pPr marL="0" marR="0" algn="ctr">
                        <a:lnSpc>
                          <a:spcPct val="115000"/>
                        </a:lnSpc>
                        <a:spcBef>
                          <a:spcPts val="0"/>
                        </a:spcBef>
                        <a:spcAft>
                          <a:spcPts val="0"/>
                        </a:spcAft>
                      </a:pPr>
                      <a:r>
                        <a:rPr lang="en-US" sz="1200">
                          <a:effectLst/>
                        </a:rPr>
                        <a:t>Hartman(1982)</a:t>
                      </a:r>
                      <a:endParaRPr lang="en-US" sz="1100">
                        <a:effectLst/>
                        <a:latin typeface="Calibri"/>
                        <a:ea typeface="Calibri"/>
                        <a:cs typeface="Times New Roman"/>
                      </a:endParaRPr>
                    </a:p>
                  </a:txBody>
                  <a:tcPr marL="66442" marR="66442" marT="0" marB="0"/>
                </a:tc>
                <a:tc vMerge="1">
                  <a:txBody>
                    <a:bodyPr/>
                    <a:lstStyle/>
                    <a:p>
                      <a:endParaRPr lang="en-US"/>
                    </a:p>
                  </a:txBody>
                  <a:tcPr/>
                </a:tc>
              </a:tr>
              <a:tr h="203754">
                <a:tc vMerge="1">
                  <a:txBody>
                    <a:bodyPr/>
                    <a:lstStyle/>
                    <a:p>
                      <a:endParaRPr lang="en-US"/>
                    </a:p>
                  </a:txBody>
                  <a:tcPr/>
                </a:tc>
                <a:tc>
                  <a:txBody>
                    <a:bodyPr/>
                    <a:lstStyle/>
                    <a:p>
                      <a:pPr marL="0" marR="0">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6442" marR="66442" marT="0" marB="0"/>
                </a:tc>
                <a:tc vMerge="1">
                  <a:txBody>
                    <a:bodyPr/>
                    <a:lstStyle/>
                    <a:p>
                      <a:endParaRPr lang="en-US"/>
                    </a:p>
                  </a:txBody>
                  <a:tcPr/>
                </a:tc>
                <a:tc vMerge="1">
                  <a:txBody>
                    <a:bodyPr/>
                    <a:lstStyle/>
                    <a:p>
                      <a:endParaRPr lang="en-US"/>
                    </a:p>
                  </a:txBody>
                  <a:tcPr/>
                </a:tc>
              </a:tr>
              <a:tr h="203754">
                <a:tc>
                  <a:txBody>
                    <a:bodyPr/>
                    <a:lstStyle/>
                    <a:p>
                      <a:pPr marL="0" marR="0" algn="ctr">
                        <a:lnSpc>
                          <a:spcPct val="115000"/>
                        </a:lnSpc>
                        <a:spcBef>
                          <a:spcPts val="0"/>
                        </a:spcBef>
                        <a:spcAft>
                          <a:spcPts val="0"/>
                        </a:spcAft>
                      </a:pPr>
                      <a:r>
                        <a:rPr lang="en-US" sz="1200">
                          <a:effectLst/>
                        </a:rPr>
                        <a:t>10</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62.577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a:effectLst/>
                        </a:rPr>
                        <a:t>-105.156</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268.0</a:t>
                      </a:r>
                      <a:endParaRPr lang="en-US" sz="1100">
                        <a:effectLst/>
                        <a:latin typeface="Calibri"/>
                        <a:ea typeface="Calibri"/>
                        <a:cs typeface="Times New Roman"/>
                      </a:endParaRPr>
                    </a:p>
                  </a:txBody>
                  <a:tcPr marL="66442" marR="66442" marT="0" marB="0"/>
                </a:tc>
              </a:tr>
              <a:tr h="221472">
                <a:tc>
                  <a:txBody>
                    <a:bodyPr/>
                    <a:lstStyle/>
                    <a:p>
                      <a:pPr marL="0" marR="0" algn="ctr">
                        <a:lnSpc>
                          <a:spcPct val="115000"/>
                        </a:lnSpc>
                        <a:spcBef>
                          <a:spcPts val="0"/>
                        </a:spcBef>
                        <a:spcAft>
                          <a:spcPts val="0"/>
                        </a:spcAft>
                      </a:pPr>
                      <a:r>
                        <a:rPr lang="en-US" sz="1200">
                          <a:effectLst/>
                        </a:rPr>
                        <a:t>20</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27.743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a:effectLst/>
                        </a:rPr>
                        <a:t>-12.997</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146.8</a:t>
                      </a:r>
                      <a:endParaRPr lang="en-US" sz="1100">
                        <a:effectLst/>
                        <a:latin typeface="Calibri"/>
                        <a:ea typeface="Calibri"/>
                        <a:cs typeface="Times New Roman"/>
                      </a:endParaRPr>
                    </a:p>
                  </a:txBody>
                  <a:tcPr marL="66442" marR="66442" marT="0" marB="0"/>
                </a:tc>
              </a:tr>
              <a:tr h="212244">
                <a:tc>
                  <a:txBody>
                    <a:bodyPr/>
                    <a:lstStyle/>
                    <a:p>
                      <a:pPr marL="0" marR="0" algn="ctr">
                        <a:lnSpc>
                          <a:spcPct val="115000"/>
                        </a:lnSpc>
                        <a:spcBef>
                          <a:spcPts val="0"/>
                        </a:spcBef>
                        <a:spcAft>
                          <a:spcPts val="0"/>
                        </a:spcAft>
                      </a:pPr>
                      <a:r>
                        <a:rPr lang="en-US" sz="1200">
                          <a:effectLst/>
                        </a:rPr>
                        <a:t>30</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16.429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a:effectLst/>
                        </a:rPr>
                        <a:t>-2.618</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115.9</a:t>
                      </a:r>
                      <a:endParaRPr lang="en-US" sz="1100">
                        <a:effectLst/>
                        <a:latin typeface="Calibri"/>
                        <a:ea typeface="Calibri"/>
                        <a:cs typeface="Times New Roman"/>
                      </a:endParaRPr>
                    </a:p>
                  </a:txBody>
                  <a:tcPr marL="66442" marR="66442" marT="0" marB="0"/>
                </a:tc>
              </a:tr>
              <a:tr h="203754">
                <a:tc>
                  <a:txBody>
                    <a:bodyPr/>
                    <a:lstStyle/>
                    <a:p>
                      <a:pPr marL="0" marR="0" algn="ctr">
                        <a:lnSpc>
                          <a:spcPct val="115000"/>
                        </a:lnSpc>
                        <a:spcBef>
                          <a:spcPts val="0"/>
                        </a:spcBef>
                        <a:spcAft>
                          <a:spcPts val="0"/>
                        </a:spcAft>
                      </a:pPr>
                      <a:r>
                        <a:rPr lang="en-US" sz="1200">
                          <a:effectLst/>
                        </a:rPr>
                        <a:t>40</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11.225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a:effectLst/>
                        </a:rPr>
                        <a:t>0.032</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99.7</a:t>
                      </a:r>
                      <a:endParaRPr lang="en-US" sz="1100">
                        <a:effectLst/>
                        <a:latin typeface="Calibri"/>
                        <a:ea typeface="Calibri"/>
                        <a:cs typeface="Times New Roman"/>
                      </a:endParaRPr>
                    </a:p>
                  </a:txBody>
                  <a:tcPr marL="66442" marR="66442" marT="0" marB="0"/>
                </a:tc>
              </a:tr>
              <a:tr h="203754">
                <a:tc>
                  <a:txBody>
                    <a:bodyPr/>
                    <a:lstStyle/>
                    <a:p>
                      <a:pPr marL="0" marR="0" algn="ctr">
                        <a:lnSpc>
                          <a:spcPct val="115000"/>
                        </a:lnSpc>
                        <a:spcBef>
                          <a:spcPts val="0"/>
                        </a:spcBef>
                        <a:spcAft>
                          <a:spcPts val="0"/>
                        </a:spcAft>
                      </a:pPr>
                      <a:r>
                        <a:rPr lang="en-US" sz="1200">
                          <a:effectLst/>
                        </a:rPr>
                        <a:t>50</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7.955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a:effectLst/>
                        </a:rPr>
                        <a:t>0.881</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88.9</a:t>
                      </a:r>
                      <a:endParaRPr lang="en-US" sz="1100">
                        <a:effectLst/>
                        <a:latin typeface="Calibri"/>
                        <a:ea typeface="Calibri"/>
                        <a:cs typeface="Times New Roman"/>
                      </a:endParaRPr>
                    </a:p>
                  </a:txBody>
                  <a:tcPr marL="66442" marR="66442" marT="0" marB="0"/>
                </a:tc>
              </a:tr>
              <a:tr h="203754">
                <a:tc>
                  <a:txBody>
                    <a:bodyPr/>
                    <a:lstStyle/>
                    <a:p>
                      <a:pPr marL="0" marR="0" algn="ctr">
                        <a:lnSpc>
                          <a:spcPct val="115000"/>
                        </a:lnSpc>
                        <a:spcBef>
                          <a:spcPts val="0"/>
                        </a:spcBef>
                        <a:spcAft>
                          <a:spcPts val="0"/>
                        </a:spcAft>
                      </a:pPr>
                      <a:r>
                        <a:rPr lang="en-US" sz="1200">
                          <a:effectLst/>
                        </a:rPr>
                        <a:t>60</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5.855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a:effectLst/>
                        </a:rPr>
                        <a:t>1.195</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79.6</a:t>
                      </a:r>
                      <a:endParaRPr lang="en-US" sz="1100">
                        <a:effectLst/>
                        <a:latin typeface="Calibri"/>
                        <a:ea typeface="Calibri"/>
                        <a:cs typeface="Times New Roman"/>
                      </a:endParaRPr>
                    </a:p>
                  </a:txBody>
                  <a:tcPr marL="66442" marR="66442" marT="0" marB="0"/>
                </a:tc>
              </a:tr>
              <a:tr h="203754">
                <a:tc>
                  <a:txBody>
                    <a:bodyPr/>
                    <a:lstStyle/>
                    <a:p>
                      <a:pPr marL="0" marR="0" algn="ctr">
                        <a:lnSpc>
                          <a:spcPct val="115000"/>
                        </a:lnSpc>
                        <a:spcBef>
                          <a:spcPts val="0"/>
                        </a:spcBef>
                        <a:spcAft>
                          <a:spcPts val="0"/>
                        </a:spcAft>
                      </a:pPr>
                      <a:r>
                        <a:rPr lang="en-US" sz="1200">
                          <a:effectLst/>
                        </a:rPr>
                        <a:t>70</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4.229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a:effectLst/>
                        </a:rPr>
                        <a:t>1.318</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68.8</a:t>
                      </a:r>
                      <a:endParaRPr lang="en-US" sz="1100">
                        <a:effectLst/>
                        <a:latin typeface="Calibri"/>
                        <a:ea typeface="Calibri"/>
                        <a:cs typeface="Times New Roman"/>
                      </a:endParaRPr>
                    </a:p>
                  </a:txBody>
                  <a:tcPr marL="66442" marR="66442" marT="0" marB="0"/>
                </a:tc>
              </a:tr>
              <a:tr h="221472">
                <a:tc>
                  <a:txBody>
                    <a:bodyPr/>
                    <a:lstStyle/>
                    <a:p>
                      <a:pPr marL="0" marR="0" algn="ctr">
                        <a:lnSpc>
                          <a:spcPct val="115000"/>
                        </a:lnSpc>
                        <a:spcBef>
                          <a:spcPts val="0"/>
                        </a:spcBef>
                        <a:spcAft>
                          <a:spcPts val="0"/>
                        </a:spcAft>
                      </a:pPr>
                      <a:r>
                        <a:rPr lang="en-US" sz="1200">
                          <a:effectLst/>
                        </a:rPr>
                        <a:t>80</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3.261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a:effectLst/>
                        </a:rPr>
                        <a:t>1.363</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58.2</a:t>
                      </a:r>
                      <a:endParaRPr lang="en-US" sz="1100">
                        <a:effectLst/>
                        <a:latin typeface="Calibri"/>
                        <a:ea typeface="Calibri"/>
                        <a:cs typeface="Times New Roman"/>
                      </a:endParaRPr>
                    </a:p>
                  </a:txBody>
                  <a:tcPr marL="66442" marR="66442" marT="0" marB="0"/>
                </a:tc>
              </a:tr>
              <a:tr h="221472">
                <a:tc>
                  <a:txBody>
                    <a:bodyPr/>
                    <a:lstStyle/>
                    <a:p>
                      <a:pPr marL="0" marR="0" algn="ctr">
                        <a:lnSpc>
                          <a:spcPct val="115000"/>
                        </a:lnSpc>
                        <a:spcBef>
                          <a:spcPts val="0"/>
                        </a:spcBef>
                        <a:spcAft>
                          <a:spcPts val="0"/>
                        </a:spcAft>
                      </a:pPr>
                      <a:r>
                        <a:rPr lang="en-US" sz="1200" dirty="0">
                          <a:effectLst/>
                        </a:rPr>
                        <a:t>90</a:t>
                      </a:r>
                      <a:endParaRPr lang="en-US" sz="1100" dirty="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2.336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dirty="0">
                          <a:effectLst/>
                        </a:rPr>
                        <a:t>1.378</a:t>
                      </a:r>
                      <a:endParaRPr lang="en-US" sz="1100" dirty="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dirty="0">
                          <a:effectLst/>
                        </a:rPr>
                        <a:t>41.0</a:t>
                      </a:r>
                      <a:endParaRPr lang="en-US" sz="1100" dirty="0">
                        <a:effectLst/>
                        <a:latin typeface="Calibri"/>
                        <a:ea typeface="Calibri"/>
                        <a:cs typeface="Times New Roman"/>
                      </a:endParaRPr>
                    </a:p>
                  </a:txBody>
                  <a:tcPr marL="66442" marR="66442" marT="0" marB="0"/>
                </a:tc>
              </a:tr>
            </a:tbl>
          </a:graphicData>
        </a:graphic>
      </p:graphicFrame>
      <p:graphicFrame>
        <p:nvGraphicFramePr>
          <p:cNvPr id="9" name="Content Placeholder 3"/>
          <p:cNvGraphicFramePr>
            <a:graphicFrameLocks/>
          </p:cNvGraphicFramePr>
          <p:nvPr>
            <p:extLst>
              <p:ext uri="{D42A27DB-BD31-4B8C-83A1-F6EECF244321}">
                <p14:modId xmlns:p14="http://schemas.microsoft.com/office/powerpoint/2010/main" xmlns="" val="916237836"/>
              </p:ext>
            </p:extLst>
          </p:nvPr>
        </p:nvGraphicFramePr>
        <p:xfrm>
          <a:off x="457200" y="3810000"/>
          <a:ext cx="8153400" cy="2651185"/>
        </p:xfrm>
        <a:graphic>
          <a:graphicData uri="http://schemas.openxmlformats.org/drawingml/2006/table">
            <a:tbl>
              <a:tblPr firstRow="1" firstCol="1" bandRow="1">
                <a:tableStyleId>{5C22544A-7EE6-4342-B048-85BDC9FD1C3A}</a:tableStyleId>
              </a:tblPr>
              <a:tblGrid>
                <a:gridCol w="2364752"/>
                <a:gridCol w="1376663"/>
                <a:gridCol w="1276745"/>
                <a:gridCol w="1276745"/>
                <a:gridCol w="1858495"/>
              </a:tblGrid>
              <a:tr h="336553">
                <a:tc gridSpan="5">
                  <a:txBody>
                    <a:bodyPr/>
                    <a:lstStyle/>
                    <a:p>
                      <a:pPr marL="0" marR="0" algn="ctr">
                        <a:lnSpc>
                          <a:spcPct val="115000"/>
                        </a:lnSpc>
                        <a:spcBef>
                          <a:spcPts val="0"/>
                        </a:spcBef>
                        <a:spcAft>
                          <a:spcPts val="0"/>
                        </a:spcAft>
                      </a:pPr>
                      <a:r>
                        <a:rPr lang="en-US" sz="1400" dirty="0" smtClean="0">
                          <a:effectLst/>
                        </a:rPr>
                        <a:t>Two-way Junction</a:t>
                      </a:r>
                      <a:endParaRPr lang="en-US" sz="1100" dirty="0">
                        <a:effectLst/>
                        <a:latin typeface="Calibri"/>
                        <a:ea typeface="Calibri"/>
                        <a:cs typeface="Times New Roman"/>
                      </a:endParaRPr>
                    </a:p>
                  </a:txBody>
                  <a:tcPr marL="66442" marR="66442"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02764">
                <a:tc rowSpan="3">
                  <a:txBody>
                    <a:bodyPr/>
                    <a:lstStyle/>
                    <a:p>
                      <a:pPr marL="0" marR="0" algn="ctr">
                        <a:lnSpc>
                          <a:spcPct val="115000"/>
                        </a:lnSpc>
                        <a:spcBef>
                          <a:spcPts val="0"/>
                        </a:spcBef>
                        <a:spcAft>
                          <a:spcPts val="0"/>
                        </a:spcAft>
                        <a:tabLst>
                          <a:tab pos="1891665" algn="r"/>
                        </a:tabLst>
                      </a:pPr>
                      <a:r>
                        <a:rPr lang="en-US" sz="1600">
                          <a:effectLst/>
                        </a:rPr>
                        <a:t>Q</a:t>
                      </a:r>
                      <a:r>
                        <a:rPr lang="en-US" sz="1600" baseline="-25000">
                          <a:effectLst/>
                        </a:rPr>
                        <a:t>straight </a:t>
                      </a:r>
                      <a:r>
                        <a:rPr lang="en-US" sz="1600">
                          <a:effectLst/>
                        </a:rPr>
                        <a:t>/ Q</a:t>
                      </a:r>
                      <a:r>
                        <a:rPr lang="en-US" sz="1600" baseline="-25000">
                          <a:effectLst/>
                        </a:rPr>
                        <a:t>main</a:t>
                      </a:r>
                      <a:r>
                        <a:rPr lang="en-US" sz="1600">
                          <a:effectLst/>
                        </a:rPr>
                        <a:t> </a:t>
                      </a:r>
                      <a:endParaRPr lang="en-US" sz="1100">
                        <a:effectLst/>
                      </a:endParaRPr>
                    </a:p>
                    <a:p>
                      <a:pPr marL="0" marR="0" algn="ctr">
                        <a:lnSpc>
                          <a:spcPct val="115000"/>
                        </a:lnSpc>
                        <a:spcBef>
                          <a:spcPts val="0"/>
                        </a:spcBef>
                        <a:spcAft>
                          <a:spcPts val="0"/>
                        </a:spcAft>
                        <a:tabLst>
                          <a:tab pos="1891665" algn="r"/>
                        </a:tabLst>
                      </a:pPr>
                      <a:r>
                        <a:rPr lang="en-US" sz="1600">
                          <a:effectLst/>
                        </a:rPr>
                        <a:t>(%)</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nSpc>
                          <a:spcPct val="115000"/>
                        </a:lnSpc>
                        <a:spcBef>
                          <a:spcPts val="0"/>
                        </a:spcBef>
                        <a:spcAft>
                          <a:spcPts val="0"/>
                        </a:spcAft>
                      </a:pPr>
                      <a:r>
                        <a:rPr lang="en-US" sz="1200" smtClean="0">
                          <a:effectLst/>
                        </a:rPr>
                        <a:t>X-Straight</a:t>
                      </a:r>
                      <a:endParaRPr lang="en-US" sz="1100">
                        <a:effectLst/>
                        <a:latin typeface="Calibri"/>
                        <a:ea typeface="Calibri"/>
                        <a:cs typeface="Times New Roman"/>
                      </a:endParaRPr>
                    </a:p>
                  </a:txBody>
                  <a:tcPr marL="66442" marR="66442" marT="0" marB="0"/>
                </a:tc>
                <a:tc rowSpan="3">
                  <a:txBody>
                    <a:bodyPr/>
                    <a:lstStyle/>
                    <a:p>
                      <a:pPr marL="0" marR="0" algn="ctr">
                        <a:lnSpc>
                          <a:spcPct val="115000"/>
                        </a:lnSpc>
                        <a:spcBef>
                          <a:spcPts val="0"/>
                        </a:spcBef>
                        <a:spcAft>
                          <a:spcPts val="0"/>
                        </a:spcAft>
                      </a:pPr>
                      <a:r>
                        <a:rPr lang="en-US" sz="1200">
                          <a:effectLst/>
                        </a:rPr>
                        <a:t> </a:t>
                      </a:r>
                      <a:endParaRPr lang="en-US" sz="1100">
                        <a:effectLst/>
                      </a:endParaRPr>
                    </a:p>
                    <a:p>
                      <a:pPr marL="0" marR="0" algn="ctr">
                        <a:lnSpc>
                          <a:spcPct val="115000"/>
                        </a:lnSpc>
                        <a:spcBef>
                          <a:spcPts val="0"/>
                        </a:spcBef>
                        <a:spcAft>
                          <a:spcPts val="0"/>
                        </a:spcAft>
                      </a:pPr>
                      <a:r>
                        <a:rPr lang="en-US" sz="1200">
                          <a:effectLst/>
                        </a:rPr>
                        <a:t>% deviation</a:t>
                      </a:r>
                      <a:endParaRPr lang="en-US" sz="1100">
                        <a:effectLst/>
                      </a:endParaRPr>
                    </a:p>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6442" marR="66442" marT="0" marB="0"/>
                </a:tc>
              </a:tr>
              <a:tr h="202764">
                <a:tc vMerge="1">
                  <a:txBody>
                    <a:bodyPr/>
                    <a:lstStyle/>
                    <a:p>
                      <a:endParaRPr lang="en-US"/>
                    </a:p>
                  </a:txBody>
                  <a:tcPr/>
                </a:tc>
                <a:tc>
                  <a:txBody>
                    <a:bodyPr/>
                    <a:lstStyle/>
                    <a:p>
                      <a:pPr marL="0" marR="0" algn="ctr">
                        <a:lnSpc>
                          <a:spcPct val="115000"/>
                        </a:lnSpc>
                        <a:spcBef>
                          <a:spcPts val="0"/>
                        </a:spcBef>
                        <a:spcAft>
                          <a:spcPts val="0"/>
                        </a:spcAft>
                      </a:pPr>
                      <a:r>
                        <a:rPr lang="en-US" sz="1200">
                          <a:effectLst/>
                        </a:rPr>
                        <a:t>CFD</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dirty="0">
                          <a:effectLst/>
                        </a:rPr>
                        <a:t> </a:t>
                      </a:r>
                      <a:endParaRPr lang="en-US" sz="1100" dirty="0">
                        <a:effectLst/>
                        <a:latin typeface="Calibri"/>
                        <a:ea typeface="Calibri"/>
                        <a:cs typeface="Times New Roman"/>
                      </a:endParaRPr>
                    </a:p>
                  </a:txBody>
                  <a:tcPr marL="66442" marR="66442" marT="0" marB="0"/>
                </a:tc>
                <a:tc rowSpan="2">
                  <a:txBody>
                    <a:bodyPr/>
                    <a:lstStyle/>
                    <a:p>
                      <a:pPr marL="0" marR="0" algn="ctr">
                        <a:lnSpc>
                          <a:spcPct val="115000"/>
                        </a:lnSpc>
                        <a:spcBef>
                          <a:spcPts val="0"/>
                        </a:spcBef>
                        <a:spcAft>
                          <a:spcPts val="0"/>
                        </a:spcAft>
                      </a:pPr>
                      <a:r>
                        <a:rPr lang="en-US" sz="1200" smtClean="0">
                          <a:effectLst/>
                        </a:rPr>
                        <a:t>Hartman(1982)</a:t>
                      </a:r>
                      <a:endParaRPr lang="en-US" sz="1100" dirty="0">
                        <a:effectLst/>
                        <a:latin typeface="Calibri"/>
                        <a:ea typeface="Calibri"/>
                        <a:cs typeface="Times New Roman"/>
                      </a:endParaRPr>
                    </a:p>
                  </a:txBody>
                  <a:tcPr marL="66442" marR="66442" marT="0" marB="0"/>
                </a:tc>
                <a:tc vMerge="1">
                  <a:txBody>
                    <a:bodyPr/>
                    <a:lstStyle/>
                    <a:p>
                      <a:endParaRPr lang="en-US"/>
                    </a:p>
                  </a:txBody>
                  <a:tcPr/>
                </a:tc>
              </a:tr>
              <a:tr h="202764">
                <a:tc vMerge="1">
                  <a:txBody>
                    <a:bodyPr/>
                    <a:lstStyle/>
                    <a:p>
                      <a:endParaRPr lang="en-US"/>
                    </a:p>
                  </a:txBody>
                  <a:tcPr/>
                </a:tc>
                <a:tc>
                  <a:txBody>
                    <a:bodyPr/>
                    <a:lstStyle/>
                    <a:p>
                      <a:pPr marL="0" marR="0">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6442" marR="66442" marT="0" marB="0"/>
                </a:tc>
                <a:tc vMerge="1">
                  <a:txBody>
                    <a:bodyPr/>
                    <a:lstStyle/>
                    <a:p>
                      <a:endParaRPr lang="en-US"/>
                    </a:p>
                  </a:txBody>
                  <a:tcPr/>
                </a:tc>
                <a:tc vMerge="1">
                  <a:txBody>
                    <a:bodyPr/>
                    <a:lstStyle/>
                    <a:p>
                      <a:endParaRPr lang="en-US"/>
                    </a:p>
                  </a:txBody>
                  <a:tcPr/>
                </a:tc>
              </a:tr>
              <a:tr h="210712">
                <a:tc>
                  <a:txBody>
                    <a:bodyPr/>
                    <a:lstStyle/>
                    <a:p>
                      <a:pPr marL="0" marR="0" algn="ctr">
                        <a:lnSpc>
                          <a:spcPct val="115000"/>
                        </a:lnSpc>
                        <a:spcBef>
                          <a:spcPts val="0"/>
                        </a:spcBef>
                        <a:spcAft>
                          <a:spcPts val="0"/>
                        </a:spcAft>
                      </a:pPr>
                      <a:r>
                        <a:rPr lang="en-US" sz="1200" dirty="0">
                          <a:effectLst/>
                        </a:rPr>
                        <a:t>80</a:t>
                      </a:r>
                      <a:endParaRPr lang="en-US" sz="1100" dirty="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1.698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smtClean="0">
                          <a:effectLst/>
                        </a:rPr>
                        <a:t>1.731</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-2.0</a:t>
                      </a:r>
                      <a:endParaRPr lang="en-US" sz="1100">
                        <a:effectLst/>
                        <a:latin typeface="Calibri"/>
                        <a:ea typeface="Calibri"/>
                        <a:cs typeface="Times New Roman"/>
                      </a:endParaRPr>
                    </a:p>
                  </a:txBody>
                  <a:tcPr marL="66442" marR="66442" marT="0" marB="0"/>
                </a:tc>
              </a:tr>
              <a:tr h="202764">
                <a:tc>
                  <a:txBody>
                    <a:bodyPr/>
                    <a:lstStyle/>
                    <a:p>
                      <a:pPr marL="0" marR="0" algn="ctr">
                        <a:lnSpc>
                          <a:spcPct val="115000"/>
                        </a:lnSpc>
                        <a:spcBef>
                          <a:spcPts val="0"/>
                        </a:spcBef>
                        <a:spcAft>
                          <a:spcPts val="0"/>
                        </a:spcAft>
                      </a:pPr>
                      <a:r>
                        <a:rPr lang="en-US" sz="1200" dirty="0">
                          <a:effectLst/>
                        </a:rPr>
                        <a:t>70</a:t>
                      </a:r>
                      <a:endParaRPr lang="en-US" sz="1100" dirty="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2.923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smtClean="0">
                          <a:effectLst/>
                        </a:rPr>
                        <a:t>2.244</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23.3</a:t>
                      </a:r>
                      <a:endParaRPr lang="en-US" sz="1100">
                        <a:effectLst/>
                        <a:latin typeface="Calibri"/>
                        <a:ea typeface="Calibri"/>
                        <a:cs typeface="Times New Roman"/>
                      </a:endParaRPr>
                    </a:p>
                  </a:txBody>
                  <a:tcPr marL="66442" marR="66442" marT="0" marB="0"/>
                </a:tc>
              </a:tr>
              <a:tr h="202764">
                <a:tc>
                  <a:txBody>
                    <a:bodyPr/>
                    <a:lstStyle/>
                    <a:p>
                      <a:pPr marL="0" marR="0" algn="ctr">
                        <a:lnSpc>
                          <a:spcPct val="115000"/>
                        </a:lnSpc>
                        <a:spcBef>
                          <a:spcPts val="0"/>
                        </a:spcBef>
                        <a:spcAft>
                          <a:spcPts val="0"/>
                        </a:spcAft>
                      </a:pPr>
                      <a:r>
                        <a:rPr lang="en-US" sz="1200">
                          <a:effectLst/>
                        </a:rPr>
                        <a:t>60</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4.973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smtClean="0">
                          <a:effectLst/>
                        </a:rPr>
                        <a:t>3.047</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38.7</a:t>
                      </a:r>
                      <a:endParaRPr lang="en-US" sz="1100">
                        <a:effectLst/>
                        <a:latin typeface="Calibri"/>
                        <a:ea typeface="Calibri"/>
                        <a:cs typeface="Times New Roman"/>
                      </a:endParaRPr>
                    </a:p>
                  </a:txBody>
                  <a:tcPr marL="66442" marR="66442" marT="0" marB="0"/>
                </a:tc>
              </a:tr>
              <a:tr h="202764">
                <a:tc>
                  <a:txBody>
                    <a:bodyPr/>
                    <a:lstStyle/>
                    <a:p>
                      <a:pPr marL="0" marR="0" algn="ctr">
                        <a:lnSpc>
                          <a:spcPct val="115000"/>
                        </a:lnSpc>
                        <a:spcBef>
                          <a:spcPts val="0"/>
                        </a:spcBef>
                        <a:spcAft>
                          <a:spcPts val="0"/>
                        </a:spcAft>
                      </a:pPr>
                      <a:r>
                        <a:rPr lang="en-US" sz="1200">
                          <a:effectLst/>
                        </a:rPr>
                        <a:t>50</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8.147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smtClean="0">
                          <a:effectLst/>
                        </a:rPr>
                        <a:t>4.358</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46.5</a:t>
                      </a:r>
                      <a:endParaRPr lang="en-US" sz="1100">
                        <a:effectLst/>
                        <a:latin typeface="Calibri"/>
                        <a:ea typeface="Calibri"/>
                        <a:cs typeface="Times New Roman"/>
                      </a:endParaRPr>
                    </a:p>
                  </a:txBody>
                  <a:tcPr marL="66442" marR="66442" marT="0" marB="0"/>
                </a:tc>
              </a:tr>
              <a:tr h="202764">
                <a:tc>
                  <a:txBody>
                    <a:bodyPr/>
                    <a:lstStyle/>
                    <a:p>
                      <a:pPr marL="0" marR="0" algn="ctr">
                        <a:lnSpc>
                          <a:spcPct val="115000"/>
                        </a:lnSpc>
                        <a:spcBef>
                          <a:spcPts val="0"/>
                        </a:spcBef>
                        <a:spcAft>
                          <a:spcPts val="0"/>
                        </a:spcAft>
                      </a:pPr>
                      <a:r>
                        <a:rPr lang="en-US" sz="1200">
                          <a:effectLst/>
                        </a:rPr>
                        <a:t>40</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13.793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smtClean="0">
                          <a:effectLst/>
                        </a:rPr>
                        <a:t>6.743</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51.1</a:t>
                      </a:r>
                      <a:endParaRPr lang="en-US" sz="1100">
                        <a:effectLst/>
                        <a:latin typeface="Calibri"/>
                        <a:ea typeface="Calibri"/>
                        <a:cs typeface="Times New Roman"/>
                      </a:endParaRPr>
                    </a:p>
                  </a:txBody>
                  <a:tcPr marL="66442" marR="66442" marT="0" marB="0"/>
                </a:tc>
              </a:tr>
              <a:tr h="202764">
                <a:tc>
                  <a:txBody>
                    <a:bodyPr/>
                    <a:lstStyle/>
                    <a:p>
                      <a:pPr marL="0" marR="0" algn="ctr">
                        <a:lnSpc>
                          <a:spcPct val="115000"/>
                        </a:lnSpc>
                        <a:spcBef>
                          <a:spcPts val="0"/>
                        </a:spcBef>
                        <a:spcAft>
                          <a:spcPts val="0"/>
                        </a:spcAft>
                      </a:pPr>
                      <a:r>
                        <a:rPr lang="en-US" sz="1200">
                          <a:effectLst/>
                        </a:rPr>
                        <a:t>30</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24.922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smtClean="0">
                          <a:effectLst/>
                        </a:rPr>
                        <a:t>11.860</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52.4</a:t>
                      </a:r>
                      <a:endParaRPr lang="en-US" sz="1100">
                        <a:effectLst/>
                        <a:latin typeface="Calibri"/>
                        <a:ea typeface="Calibri"/>
                        <a:cs typeface="Times New Roman"/>
                      </a:endParaRPr>
                    </a:p>
                  </a:txBody>
                  <a:tcPr marL="66442" marR="66442" marT="0" marB="0"/>
                </a:tc>
              </a:tr>
              <a:tr h="210712">
                <a:tc>
                  <a:txBody>
                    <a:bodyPr/>
                    <a:lstStyle/>
                    <a:p>
                      <a:pPr marL="0" marR="0" algn="ctr">
                        <a:lnSpc>
                          <a:spcPct val="115000"/>
                        </a:lnSpc>
                        <a:spcBef>
                          <a:spcPts val="0"/>
                        </a:spcBef>
                        <a:spcAft>
                          <a:spcPts val="0"/>
                        </a:spcAft>
                      </a:pPr>
                      <a:r>
                        <a:rPr lang="en-US" sz="1200">
                          <a:effectLst/>
                        </a:rPr>
                        <a:t>20</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57.157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smtClean="0">
                          <a:effectLst/>
                        </a:rPr>
                        <a:t>25.996</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54.5</a:t>
                      </a:r>
                      <a:endParaRPr lang="en-US" sz="1100">
                        <a:effectLst/>
                        <a:latin typeface="Calibri"/>
                        <a:ea typeface="Calibri"/>
                        <a:cs typeface="Times New Roman"/>
                      </a:endParaRPr>
                    </a:p>
                  </a:txBody>
                  <a:tcPr marL="66442" marR="66442" marT="0" marB="0"/>
                </a:tc>
              </a:tr>
              <a:tr h="210712">
                <a:tc>
                  <a:txBody>
                    <a:bodyPr/>
                    <a:lstStyle/>
                    <a:p>
                      <a:pPr marL="0" marR="0" algn="ctr">
                        <a:lnSpc>
                          <a:spcPct val="115000"/>
                        </a:lnSpc>
                        <a:spcBef>
                          <a:spcPts val="0"/>
                        </a:spcBef>
                        <a:spcAft>
                          <a:spcPts val="0"/>
                        </a:spcAft>
                      </a:pPr>
                      <a:r>
                        <a:rPr lang="en-US" sz="1200">
                          <a:effectLst/>
                        </a:rPr>
                        <a:t>10</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210.801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dirty="0" smtClean="0">
                          <a:effectLst/>
                        </a:rPr>
                        <a:t>99.613</a:t>
                      </a:r>
                      <a:endParaRPr lang="en-US" sz="1100" dirty="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dirty="0">
                          <a:effectLst/>
                        </a:rPr>
                        <a:t>52.7</a:t>
                      </a:r>
                      <a:endParaRPr lang="en-US" sz="1100" dirty="0">
                        <a:effectLst/>
                        <a:latin typeface="Calibri"/>
                        <a:ea typeface="Calibri"/>
                        <a:cs typeface="Times New Roman"/>
                      </a:endParaRPr>
                    </a:p>
                  </a:txBody>
                  <a:tcPr marL="66442" marR="66442" marT="0" marB="0"/>
                </a:tc>
              </a:tr>
            </a:tbl>
          </a:graphicData>
        </a:graphic>
      </p:graphicFrame>
      <p:sp>
        <p:nvSpPr>
          <p:cNvPr id="11" name="Rectangle 10"/>
          <p:cNvSpPr/>
          <p:nvPr/>
        </p:nvSpPr>
        <p:spPr>
          <a:xfrm>
            <a:off x="-25400" y="304800"/>
            <a:ext cx="9372600" cy="307777"/>
          </a:xfrm>
          <a:prstGeom prst="rect">
            <a:avLst/>
          </a:prstGeom>
        </p:spPr>
        <p:txBody>
          <a:bodyPr wrap="square">
            <a:spAutoFit/>
          </a:bodyPr>
          <a:lstStyle/>
          <a:p>
            <a:r>
              <a:rPr lang="en-US" sz="1400" i="1" dirty="0">
                <a:solidFill>
                  <a:srgbClr val="000000"/>
                </a:solidFill>
                <a:latin typeface="Times New Roman" pitchFamily="18" charset="0"/>
                <a:ea typeface="Calibri" pitchFamily="34" charset="0"/>
                <a:cs typeface="Times New Roman" pitchFamily="18" charset="0"/>
              </a:rPr>
              <a:t>Comparison of Shock loss coefficient of deflected branch for smooth duct, two-way junction with literature standards</a:t>
            </a:r>
            <a:endParaRPr lang="en-US" sz="1400" dirty="0"/>
          </a:p>
        </p:txBody>
      </p:sp>
      <p:sp>
        <p:nvSpPr>
          <p:cNvPr id="12" name="Rectangle 11"/>
          <p:cNvSpPr/>
          <p:nvPr/>
        </p:nvSpPr>
        <p:spPr>
          <a:xfrm>
            <a:off x="228600" y="3505200"/>
            <a:ext cx="8686800" cy="307777"/>
          </a:xfrm>
          <a:prstGeom prst="rect">
            <a:avLst/>
          </a:prstGeom>
        </p:spPr>
        <p:txBody>
          <a:bodyPr wrap="square">
            <a:spAutoFit/>
          </a:bodyPr>
          <a:lstStyle/>
          <a:p>
            <a:r>
              <a:rPr lang="en-US" sz="1400" i="1" dirty="0">
                <a:solidFill>
                  <a:srgbClr val="000000"/>
                </a:solidFill>
                <a:latin typeface="Times New Roman" pitchFamily="18" charset="0"/>
                <a:ea typeface="Calibri" pitchFamily="34" charset="0"/>
                <a:cs typeface="Times New Roman" pitchFamily="18" charset="0"/>
              </a:rPr>
              <a:t>Comparison of Shock loss coefficient of straight branch for smooth duct, two-way junction with literature standards</a:t>
            </a:r>
            <a:endParaRPr lang="en-US" sz="1400" dirty="0"/>
          </a:p>
        </p:txBody>
      </p:sp>
    </p:spTree>
    <p:extLst>
      <p:ext uri="{BB962C8B-B14F-4D97-AF65-F5344CB8AC3E}">
        <p14:creationId xmlns:p14="http://schemas.microsoft.com/office/powerpoint/2010/main" xmlns="" val="6316218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7024744" cy="1143000"/>
          </a:xfrm>
        </p:spPr>
        <p:txBody>
          <a:bodyPr>
            <a:normAutofit fontScale="90000"/>
          </a:bodyPr>
          <a:lstStyle/>
          <a:p>
            <a:r>
              <a:rPr lang="en-US" dirty="0" smtClean="0"/>
              <a:t>Sources of resistance </a:t>
            </a:r>
            <a:r>
              <a:rPr lang="en-US" dirty="0"/>
              <a:t>to the flow of a fluid in a </a:t>
            </a:r>
            <a:r>
              <a:rPr lang="en-US" dirty="0" smtClean="0"/>
              <a:t>pipe:</a:t>
            </a:r>
            <a:endParaRPr lang="en-US" dirty="0"/>
          </a:p>
        </p:txBody>
      </p:sp>
      <p:sp>
        <p:nvSpPr>
          <p:cNvPr id="3" name="Content Placeholder 2"/>
          <p:cNvSpPr>
            <a:spLocks noGrp="1"/>
          </p:cNvSpPr>
          <p:nvPr>
            <p:ph idx="1"/>
          </p:nvPr>
        </p:nvSpPr>
        <p:spPr>
          <a:xfrm>
            <a:off x="685800" y="2057400"/>
            <a:ext cx="6777317" cy="3508977"/>
          </a:xfrm>
        </p:spPr>
        <p:txBody>
          <a:bodyPr>
            <a:normAutofit fontScale="77500" lnSpcReduction="20000"/>
          </a:bodyPr>
          <a:lstStyle/>
          <a:p>
            <a:r>
              <a:rPr lang="en-US" sz="3200" dirty="0" smtClean="0"/>
              <a:t>Viscosity of the fluid </a:t>
            </a:r>
          </a:p>
          <a:p>
            <a:endParaRPr lang="en-US" sz="3200" dirty="0" smtClean="0"/>
          </a:p>
          <a:p>
            <a:r>
              <a:rPr lang="en-US" sz="3200" dirty="0"/>
              <a:t>F</a:t>
            </a:r>
            <a:r>
              <a:rPr lang="en-US" sz="3200" dirty="0" smtClean="0"/>
              <a:t>riction </a:t>
            </a:r>
            <a:r>
              <a:rPr lang="en-US" sz="3200" dirty="0"/>
              <a:t>between the fluid and the pipe internal </a:t>
            </a:r>
            <a:r>
              <a:rPr lang="en-US" sz="3200" dirty="0" smtClean="0"/>
              <a:t>surface</a:t>
            </a:r>
          </a:p>
          <a:p>
            <a:endParaRPr lang="en-US" sz="3200" dirty="0" smtClean="0"/>
          </a:p>
          <a:p>
            <a:r>
              <a:rPr lang="en-US" sz="3200" dirty="0"/>
              <a:t>C</a:t>
            </a:r>
            <a:r>
              <a:rPr lang="en-US" sz="3200" dirty="0" smtClean="0"/>
              <a:t>hanges </a:t>
            </a:r>
            <a:r>
              <a:rPr lang="en-US" sz="3200" dirty="0"/>
              <a:t>in area and direction of </a:t>
            </a:r>
            <a:r>
              <a:rPr lang="en-US" sz="3200" dirty="0" smtClean="0"/>
              <a:t>flow</a:t>
            </a:r>
          </a:p>
          <a:p>
            <a:pPr marL="0" indent="0">
              <a:buNone/>
            </a:pPr>
            <a:endParaRPr lang="en-US" sz="3200" dirty="0" smtClean="0"/>
          </a:p>
          <a:p>
            <a:r>
              <a:rPr lang="en-US" sz="3200" dirty="0"/>
              <a:t>O</a:t>
            </a:r>
            <a:r>
              <a:rPr lang="en-US" sz="3200" dirty="0" smtClean="0"/>
              <a:t>bstructions </a:t>
            </a:r>
            <a:r>
              <a:rPr lang="en-US" sz="3200" dirty="0"/>
              <a:t>in the path of flow</a:t>
            </a:r>
          </a:p>
        </p:txBody>
      </p:sp>
      <p:sp>
        <p:nvSpPr>
          <p:cNvPr id="4" name="Slide Number Placeholder 3"/>
          <p:cNvSpPr>
            <a:spLocks noGrp="1"/>
          </p:cNvSpPr>
          <p:nvPr>
            <p:ph type="sldNum" sz="quarter" idx="12"/>
          </p:nvPr>
        </p:nvSpPr>
        <p:spPr/>
        <p:txBody>
          <a:bodyPr/>
          <a:lstStyle/>
          <a:p>
            <a:fld id="{4A42A931-2C42-41EF-8871-52299C7FFE7E}" type="slidenum">
              <a:rPr lang="en-US" smtClean="0"/>
              <a:pPr/>
              <a:t>7</a:t>
            </a:fld>
            <a:endParaRPr lang="en-US"/>
          </a:p>
        </p:txBody>
      </p:sp>
    </p:spTree>
    <p:extLst>
      <p:ext uri="{BB962C8B-B14F-4D97-AF65-F5344CB8AC3E}">
        <p14:creationId xmlns:p14="http://schemas.microsoft.com/office/powerpoint/2010/main" xmlns="" val="8427292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aphicFrame>
        <p:nvGraphicFramePr>
          <p:cNvPr id="6" name="Table 5"/>
          <p:cNvGraphicFramePr>
            <a:graphicFrameLocks noGrp="1"/>
          </p:cNvGraphicFramePr>
          <p:nvPr>
            <p:extLst>
              <p:ext uri="{D42A27DB-BD31-4B8C-83A1-F6EECF244321}">
                <p14:modId xmlns:p14="http://schemas.microsoft.com/office/powerpoint/2010/main" xmlns="" val="2748610931"/>
              </p:ext>
            </p:extLst>
          </p:nvPr>
        </p:nvGraphicFramePr>
        <p:xfrm>
          <a:off x="1143000" y="1371600"/>
          <a:ext cx="6777037" cy="2912896"/>
        </p:xfrm>
        <a:graphic>
          <a:graphicData uri="http://schemas.openxmlformats.org/drawingml/2006/table">
            <a:tbl>
              <a:tblPr firstRow="1" firstCol="1" bandRow="1">
                <a:tableStyleId>{5C22544A-7EE6-4342-B048-85BDC9FD1C3A}</a:tableStyleId>
              </a:tblPr>
              <a:tblGrid>
                <a:gridCol w="1965562"/>
                <a:gridCol w="1144271"/>
                <a:gridCol w="1061219"/>
                <a:gridCol w="1061219"/>
                <a:gridCol w="1544766"/>
              </a:tblGrid>
              <a:tr h="353740">
                <a:tc gridSpan="5">
                  <a:txBody>
                    <a:bodyPr/>
                    <a:lstStyle/>
                    <a:p>
                      <a:pPr marL="0" marR="0" algn="ctr">
                        <a:lnSpc>
                          <a:spcPct val="115000"/>
                        </a:lnSpc>
                        <a:spcBef>
                          <a:spcPts val="0"/>
                        </a:spcBef>
                        <a:spcAft>
                          <a:spcPts val="0"/>
                        </a:spcAft>
                      </a:pPr>
                      <a:r>
                        <a:rPr lang="en-US" sz="1400" dirty="0">
                          <a:effectLst/>
                        </a:rPr>
                        <a:t>Two-way Split</a:t>
                      </a:r>
                      <a:endParaRPr lang="en-US" sz="1100" dirty="0">
                        <a:effectLst/>
                        <a:latin typeface="Calibri"/>
                        <a:ea typeface="Calibri"/>
                        <a:cs typeface="Times New Roman"/>
                      </a:endParaRPr>
                    </a:p>
                  </a:txBody>
                  <a:tcPr marL="66442" marR="66442"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03754">
                <a:tc rowSpan="3">
                  <a:txBody>
                    <a:bodyPr/>
                    <a:lstStyle/>
                    <a:p>
                      <a:pPr marL="0" marR="0" algn="ctr">
                        <a:lnSpc>
                          <a:spcPct val="115000"/>
                        </a:lnSpc>
                        <a:spcBef>
                          <a:spcPts val="0"/>
                        </a:spcBef>
                        <a:spcAft>
                          <a:spcPts val="0"/>
                        </a:spcAft>
                        <a:tabLst>
                          <a:tab pos="1891665" algn="r"/>
                        </a:tabLst>
                      </a:pPr>
                      <a:r>
                        <a:rPr lang="en-US" sz="1600">
                          <a:effectLst/>
                        </a:rPr>
                        <a:t>Q</a:t>
                      </a:r>
                      <a:r>
                        <a:rPr lang="en-US" sz="1600" baseline="-25000">
                          <a:effectLst/>
                        </a:rPr>
                        <a:t>straight </a:t>
                      </a:r>
                      <a:r>
                        <a:rPr lang="en-US" sz="1600">
                          <a:effectLst/>
                        </a:rPr>
                        <a:t>/ Q</a:t>
                      </a:r>
                      <a:r>
                        <a:rPr lang="en-US" sz="1600" baseline="-25000">
                          <a:effectLst/>
                        </a:rPr>
                        <a:t>main</a:t>
                      </a:r>
                      <a:r>
                        <a:rPr lang="en-US" sz="1600">
                          <a:effectLst/>
                        </a:rPr>
                        <a:t> </a:t>
                      </a:r>
                      <a:endParaRPr lang="en-US" sz="1100">
                        <a:effectLst/>
                      </a:endParaRPr>
                    </a:p>
                    <a:p>
                      <a:pPr marL="0" marR="0" algn="ctr">
                        <a:lnSpc>
                          <a:spcPct val="115000"/>
                        </a:lnSpc>
                        <a:spcBef>
                          <a:spcPts val="0"/>
                        </a:spcBef>
                        <a:spcAft>
                          <a:spcPts val="0"/>
                        </a:spcAft>
                        <a:tabLst>
                          <a:tab pos="1891665" algn="r"/>
                        </a:tabLst>
                      </a:pPr>
                      <a:r>
                        <a:rPr lang="en-US" sz="1600">
                          <a:effectLst/>
                        </a:rPr>
                        <a:t>(%)</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nSpc>
                          <a:spcPct val="115000"/>
                        </a:lnSpc>
                        <a:spcBef>
                          <a:spcPts val="0"/>
                        </a:spcBef>
                        <a:spcAft>
                          <a:spcPts val="0"/>
                        </a:spcAft>
                      </a:pPr>
                      <a:r>
                        <a:rPr lang="en-US" sz="1200">
                          <a:effectLst/>
                        </a:rPr>
                        <a:t>X-Deflected</a:t>
                      </a:r>
                      <a:endParaRPr lang="en-US" sz="1100">
                        <a:effectLst/>
                        <a:latin typeface="Calibri"/>
                        <a:ea typeface="Calibri"/>
                        <a:cs typeface="Times New Roman"/>
                      </a:endParaRPr>
                    </a:p>
                  </a:txBody>
                  <a:tcPr marL="66442" marR="66442" marT="0" marB="0"/>
                </a:tc>
                <a:tc rowSpan="3">
                  <a:txBody>
                    <a:bodyPr/>
                    <a:lstStyle/>
                    <a:p>
                      <a:pPr marL="0" marR="0" algn="ctr">
                        <a:lnSpc>
                          <a:spcPct val="115000"/>
                        </a:lnSpc>
                        <a:spcBef>
                          <a:spcPts val="0"/>
                        </a:spcBef>
                        <a:spcAft>
                          <a:spcPts val="0"/>
                        </a:spcAft>
                      </a:pPr>
                      <a:r>
                        <a:rPr lang="en-US" sz="1200">
                          <a:effectLst/>
                        </a:rPr>
                        <a:t> </a:t>
                      </a:r>
                      <a:endParaRPr lang="en-US" sz="1100">
                        <a:effectLst/>
                      </a:endParaRPr>
                    </a:p>
                    <a:p>
                      <a:pPr marL="0" marR="0" algn="ctr">
                        <a:lnSpc>
                          <a:spcPct val="115000"/>
                        </a:lnSpc>
                        <a:spcBef>
                          <a:spcPts val="0"/>
                        </a:spcBef>
                        <a:spcAft>
                          <a:spcPts val="0"/>
                        </a:spcAft>
                      </a:pPr>
                      <a:r>
                        <a:rPr lang="en-US" sz="1200">
                          <a:effectLst/>
                        </a:rPr>
                        <a:t>% deviation</a:t>
                      </a:r>
                      <a:endParaRPr lang="en-US" sz="1100">
                        <a:effectLst/>
                      </a:endParaRPr>
                    </a:p>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6442" marR="66442" marT="0" marB="0"/>
                </a:tc>
              </a:tr>
              <a:tr h="203754">
                <a:tc vMerge="1">
                  <a:txBody>
                    <a:bodyPr/>
                    <a:lstStyle/>
                    <a:p>
                      <a:endParaRPr lang="en-US"/>
                    </a:p>
                  </a:txBody>
                  <a:tcPr/>
                </a:tc>
                <a:tc>
                  <a:txBody>
                    <a:bodyPr/>
                    <a:lstStyle/>
                    <a:p>
                      <a:pPr marL="0" marR="0" algn="ctr">
                        <a:lnSpc>
                          <a:spcPct val="115000"/>
                        </a:lnSpc>
                        <a:spcBef>
                          <a:spcPts val="0"/>
                        </a:spcBef>
                        <a:spcAft>
                          <a:spcPts val="0"/>
                        </a:spcAft>
                      </a:pPr>
                      <a:r>
                        <a:rPr lang="en-US" sz="1200">
                          <a:effectLst/>
                        </a:rPr>
                        <a:t>CFD</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6442" marR="66442" marT="0" marB="0"/>
                </a:tc>
                <a:tc rowSpan="2">
                  <a:txBody>
                    <a:bodyPr/>
                    <a:lstStyle/>
                    <a:p>
                      <a:pPr marL="0" marR="0" algn="ctr">
                        <a:lnSpc>
                          <a:spcPct val="115000"/>
                        </a:lnSpc>
                        <a:spcBef>
                          <a:spcPts val="0"/>
                        </a:spcBef>
                        <a:spcAft>
                          <a:spcPts val="0"/>
                        </a:spcAft>
                      </a:pPr>
                      <a:r>
                        <a:rPr lang="en-US" sz="1200">
                          <a:effectLst/>
                        </a:rPr>
                        <a:t>Hartman(1982)</a:t>
                      </a:r>
                      <a:endParaRPr lang="en-US" sz="1100">
                        <a:effectLst/>
                        <a:latin typeface="Calibri"/>
                        <a:ea typeface="Calibri"/>
                        <a:cs typeface="Times New Roman"/>
                      </a:endParaRPr>
                    </a:p>
                  </a:txBody>
                  <a:tcPr marL="66442" marR="66442" marT="0" marB="0"/>
                </a:tc>
                <a:tc vMerge="1">
                  <a:txBody>
                    <a:bodyPr/>
                    <a:lstStyle/>
                    <a:p>
                      <a:endParaRPr lang="en-US"/>
                    </a:p>
                  </a:txBody>
                  <a:tcPr/>
                </a:tc>
              </a:tr>
              <a:tr h="203754">
                <a:tc vMerge="1">
                  <a:txBody>
                    <a:bodyPr/>
                    <a:lstStyle/>
                    <a:p>
                      <a:endParaRPr lang="en-US"/>
                    </a:p>
                  </a:txBody>
                  <a:tcPr/>
                </a:tc>
                <a:tc>
                  <a:txBody>
                    <a:bodyPr/>
                    <a:lstStyle/>
                    <a:p>
                      <a:pPr marL="0" marR="0">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dirty="0">
                          <a:effectLst/>
                        </a:rPr>
                        <a:t> </a:t>
                      </a:r>
                      <a:endParaRPr lang="en-US" sz="1100" dirty="0">
                        <a:effectLst/>
                        <a:latin typeface="Calibri"/>
                        <a:ea typeface="Calibri"/>
                        <a:cs typeface="Times New Roman"/>
                      </a:endParaRPr>
                    </a:p>
                  </a:txBody>
                  <a:tcPr marL="66442" marR="66442" marT="0" marB="0"/>
                </a:tc>
                <a:tc vMerge="1">
                  <a:txBody>
                    <a:bodyPr/>
                    <a:lstStyle/>
                    <a:p>
                      <a:endParaRPr lang="en-US"/>
                    </a:p>
                  </a:txBody>
                  <a:tcPr/>
                </a:tc>
                <a:tc vMerge="1">
                  <a:txBody>
                    <a:bodyPr/>
                    <a:lstStyle/>
                    <a:p>
                      <a:endParaRPr lang="en-US"/>
                    </a:p>
                  </a:txBody>
                  <a:tcPr/>
                </a:tc>
              </a:tr>
              <a:tr h="203754">
                <a:tc>
                  <a:txBody>
                    <a:bodyPr/>
                    <a:lstStyle/>
                    <a:p>
                      <a:pPr marL="0" marR="0" algn="ctr">
                        <a:lnSpc>
                          <a:spcPct val="115000"/>
                        </a:lnSpc>
                        <a:spcBef>
                          <a:spcPts val="0"/>
                        </a:spcBef>
                        <a:spcAft>
                          <a:spcPts val="0"/>
                        </a:spcAft>
                      </a:pPr>
                      <a:r>
                        <a:rPr lang="en-US" sz="1200">
                          <a:effectLst/>
                        </a:rPr>
                        <a:t>21</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23.668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a:effectLst/>
                        </a:rPr>
                        <a:t>21.103</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11</a:t>
                      </a:r>
                      <a:endParaRPr lang="en-US" sz="1100">
                        <a:effectLst/>
                        <a:latin typeface="Calibri"/>
                        <a:ea typeface="Calibri"/>
                        <a:cs typeface="Times New Roman"/>
                      </a:endParaRPr>
                    </a:p>
                  </a:txBody>
                  <a:tcPr marL="66442" marR="66442" marT="0" marB="0"/>
                </a:tc>
              </a:tr>
              <a:tr h="221472">
                <a:tc>
                  <a:txBody>
                    <a:bodyPr/>
                    <a:lstStyle/>
                    <a:p>
                      <a:pPr marL="0" marR="0" algn="ctr">
                        <a:lnSpc>
                          <a:spcPct val="115000"/>
                        </a:lnSpc>
                        <a:spcBef>
                          <a:spcPts val="0"/>
                        </a:spcBef>
                        <a:spcAft>
                          <a:spcPts val="0"/>
                        </a:spcAft>
                      </a:pPr>
                      <a:r>
                        <a:rPr lang="en-US" sz="1200" dirty="0">
                          <a:effectLst/>
                        </a:rPr>
                        <a:t>25</a:t>
                      </a:r>
                      <a:endParaRPr lang="en-US" sz="1100" dirty="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15.840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a:effectLst/>
                        </a:rPr>
                        <a:t>14.168</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11</a:t>
                      </a:r>
                      <a:endParaRPr lang="en-US" sz="1100">
                        <a:effectLst/>
                        <a:latin typeface="Calibri"/>
                        <a:ea typeface="Calibri"/>
                        <a:cs typeface="Times New Roman"/>
                      </a:endParaRPr>
                    </a:p>
                  </a:txBody>
                  <a:tcPr marL="66442" marR="66442" marT="0" marB="0"/>
                </a:tc>
              </a:tr>
              <a:tr h="212244">
                <a:tc>
                  <a:txBody>
                    <a:bodyPr/>
                    <a:lstStyle/>
                    <a:p>
                      <a:pPr marL="0" marR="0" algn="ctr">
                        <a:lnSpc>
                          <a:spcPct val="115000"/>
                        </a:lnSpc>
                        <a:spcBef>
                          <a:spcPts val="0"/>
                        </a:spcBef>
                        <a:spcAft>
                          <a:spcPts val="0"/>
                        </a:spcAft>
                      </a:pPr>
                      <a:r>
                        <a:rPr lang="en-US" sz="1200">
                          <a:effectLst/>
                        </a:rPr>
                        <a:t>36</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8.421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a:effectLst/>
                        </a:rPr>
                        <a:t>6.420</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24</a:t>
                      </a:r>
                      <a:endParaRPr lang="en-US" sz="1100">
                        <a:effectLst/>
                        <a:latin typeface="Calibri"/>
                        <a:ea typeface="Calibri"/>
                        <a:cs typeface="Times New Roman"/>
                      </a:endParaRPr>
                    </a:p>
                  </a:txBody>
                  <a:tcPr marL="66442" marR="66442" marT="0" marB="0"/>
                </a:tc>
              </a:tr>
              <a:tr h="203754">
                <a:tc>
                  <a:txBody>
                    <a:bodyPr/>
                    <a:lstStyle/>
                    <a:p>
                      <a:pPr marL="0" marR="0" algn="ctr">
                        <a:lnSpc>
                          <a:spcPct val="115000"/>
                        </a:lnSpc>
                        <a:spcBef>
                          <a:spcPts val="0"/>
                        </a:spcBef>
                        <a:spcAft>
                          <a:spcPts val="0"/>
                        </a:spcAft>
                      </a:pPr>
                      <a:r>
                        <a:rPr lang="en-US" sz="1200">
                          <a:effectLst/>
                        </a:rPr>
                        <a:t>51</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3.373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a:effectLst/>
                        </a:rPr>
                        <a:t>3.265</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3</a:t>
                      </a:r>
                      <a:endParaRPr lang="en-US" sz="1100">
                        <a:effectLst/>
                        <a:latin typeface="Calibri"/>
                        <a:ea typeface="Calibri"/>
                        <a:cs typeface="Times New Roman"/>
                      </a:endParaRPr>
                    </a:p>
                  </a:txBody>
                  <a:tcPr marL="66442" marR="66442" marT="0" marB="0"/>
                </a:tc>
              </a:tr>
              <a:tr h="203754">
                <a:tc>
                  <a:txBody>
                    <a:bodyPr/>
                    <a:lstStyle/>
                    <a:p>
                      <a:pPr marL="0" marR="0" algn="ctr">
                        <a:lnSpc>
                          <a:spcPct val="115000"/>
                        </a:lnSpc>
                        <a:spcBef>
                          <a:spcPts val="0"/>
                        </a:spcBef>
                        <a:spcAft>
                          <a:spcPts val="0"/>
                        </a:spcAft>
                      </a:pPr>
                      <a:r>
                        <a:rPr lang="en-US" sz="1200">
                          <a:effectLst/>
                        </a:rPr>
                        <a:t>62</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2.488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a:effectLst/>
                        </a:rPr>
                        <a:t>2.431</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2</a:t>
                      </a:r>
                      <a:endParaRPr lang="en-US" sz="1100">
                        <a:effectLst/>
                        <a:latin typeface="Calibri"/>
                        <a:ea typeface="Calibri"/>
                        <a:cs typeface="Times New Roman"/>
                      </a:endParaRPr>
                    </a:p>
                  </a:txBody>
                  <a:tcPr marL="66442" marR="66442" marT="0" marB="0"/>
                </a:tc>
              </a:tr>
              <a:tr h="203754">
                <a:tc>
                  <a:txBody>
                    <a:bodyPr/>
                    <a:lstStyle/>
                    <a:p>
                      <a:pPr marL="0" marR="0" algn="ctr">
                        <a:lnSpc>
                          <a:spcPct val="115000"/>
                        </a:lnSpc>
                        <a:spcBef>
                          <a:spcPts val="0"/>
                        </a:spcBef>
                        <a:spcAft>
                          <a:spcPts val="0"/>
                        </a:spcAft>
                      </a:pPr>
                      <a:r>
                        <a:rPr lang="en-US" sz="1200">
                          <a:effectLst/>
                        </a:rPr>
                        <a:t>66</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2.166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a:effectLst/>
                        </a:rPr>
                        <a:t>2.239</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-3</a:t>
                      </a:r>
                      <a:endParaRPr lang="en-US" sz="1100">
                        <a:effectLst/>
                        <a:latin typeface="Calibri"/>
                        <a:ea typeface="Calibri"/>
                        <a:cs typeface="Times New Roman"/>
                      </a:endParaRPr>
                    </a:p>
                  </a:txBody>
                  <a:tcPr marL="66442" marR="66442" marT="0" marB="0"/>
                </a:tc>
              </a:tr>
              <a:tr h="203754">
                <a:tc>
                  <a:txBody>
                    <a:bodyPr/>
                    <a:lstStyle/>
                    <a:p>
                      <a:pPr marL="0" marR="0" algn="ctr">
                        <a:lnSpc>
                          <a:spcPct val="115000"/>
                        </a:lnSpc>
                        <a:spcBef>
                          <a:spcPts val="0"/>
                        </a:spcBef>
                        <a:spcAft>
                          <a:spcPts val="0"/>
                        </a:spcAft>
                      </a:pPr>
                      <a:r>
                        <a:rPr lang="en-US" sz="1200">
                          <a:effectLst/>
                        </a:rPr>
                        <a:t>72</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1.975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a:effectLst/>
                        </a:rPr>
                        <a:t>2.011</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-2</a:t>
                      </a:r>
                      <a:endParaRPr lang="en-US" sz="1100">
                        <a:effectLst/>
                        <a:latin typeface="Calibri"/>
                        <a:ea typeface="Calibri"/>
                        <a:cs typeface="Times New Roman"/>
                      </a:endParaRPr>
                    </a:p>
                  </a:txBody>
                  <a:tcPr marL="66442" marR="66442" marT="0" marB="0"/>
                </a:tc>
              </a:tr>
              <a:tr h="221472">
                <a:tc>
                  <a:txBody>
                    <a:bodyPr/>
                    <a:lstStyle/>
                    <a:p>
                      <a:pPr marL="0" marR="0" algn="ctr">
                        <a:lnSpc>
                          <a:spcPct val="115000"/>
                        </a:lnSpc>
                        <a:spcBef>
                          <a:spcPts val="0"/>
                        </a:spcBef>
                        <a:spcAft>
                          <a:spcPts val="0"/>
                        </a:spcAft>
                      </a:pPr>
                      <a:r>
                        <a:rPr lang="en-US" sz="1200">
                          <a:effectLst/>
                        </a:rPr>
                        <a:t>80</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1.657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a:effectLst/>
                        </a:rPr>
                        <a:t>1.838</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a:effectLst/>
                        </a:rPr>
                        <a:t>-11</a:t>
                      </a:r>
                      <a:endParaRPr lang="en-US" sz="1100">
                        <a:effectLst/>
                        <a:latin typeface="Calibri"/>
                        <a:ea typeface="Calibri"/>
                        <a:cs typeface="Times New Roman"/>
                      </a:endParaRPr>
                    </a:p>
                  </a:txBody>
                  <a:tcPr marL="66442" marR="66442" marT="0" marB="0"/>
                </a:tc>
              </a:tr>
              <a:tr h="221472">
                <a:tc>
                  <a:txBody>
                    <a:bodyPr/>
                    <a:lstStyle/>
                    <a:p>
                      <a:pPr marL="0" marR="0" algn="ctr">
                        <a:lnSpc>
                          <a:spcPct val="115000"/>
                        </a:lnSpc>
                        <a:spcBef>
                          <a:spcPts val="0"/>
                        </a:spcBef>
                        <a:spcAft>
                          <a:spcPts val="0"/>
                        </a:spcAft>
                      </a:pPr>
                      <a:r>
                        <a:rPr lang="en-US" sz="1200">
                          <a:effectLst/>
                        </a:rPr>
                        <a:t>99</a:t>
                      </a:r>
                      <a:endParaRPr lang="en-US" sz="1100">
                        <a:effectLst/>
                        <a:latin typeface="Calibri"/>
                        <a:ea typeface="Calibri"/>
                        <a:cs typeface="Times New Roman"/>
                      </a:endParaRPr>
                    </a:p>
                  </a:txBody>
                  <a:tcPr marL="66442" marR="66442" marT="0" marB="0"/>
                </a:tc>
                <a:tc>
                  <a:txBody>
                    <a:bodyPr/>
                    <a:lstStyle/>
                    <a:p>
                      <a:pPr marL="0" marR="0" algn="ctr">
                        <a:lnSpc>
                          <a:spcPct val="115000"/>
                        </a:lnSpc>
                        <a:spcBef>
                          <a:spcPts val="0"/>
                        </a:spcBef>
                        <a:spcAft>
                          <a:spcPts val="0"/>
                        </a:spcAft>
                      </a:pPr>
                      <a:r>
                        <a:rPr lang="en-US" sz="1200">
                          <a:effectLst/>
                        </a:rPr>
                        <a:t>0.788 </a:t>
                      </a:r>
                      <a:endParaRPr lang="en-US" sz="1100">
                        <a:effectLst/>
                        <a:latin typeface="Calibri"/>
                        <a:ea typeface="Calibri"/>
                        <a:cs typeface="Times New Roman"/>
                      </a:endParaRPr>
                    </a:p>
                  </a:txBody>
                  <a:tcPr marL="66442" marR="66442" marT="0" marB="0"/>
                </a:tc>
                <a:tc gridSpan="2">
                  <a:txBody>
                    <a:bodyPr/>
                    <a:lstStyle/>
                    <a:p>
                      <a:pPr marL="0" marR="0" algn="ctr">
                        <a:lnSpc>
                          <a:spcPct val="115000"/>
                        </a:lnSpc>
                        <a:spcBef>
                          <a:spcPts val="0"/>
                        </a:spcBef>
                        <a:spcAft>
                          <a:spcPts val="0"/>
                        </a:spcAft>
                      </a:pPr>
                      <a:r>
                        <a:rPr lang="en-US" sz="1200">
                          <a:effectLst/>
                        </a:rPr>
                        <a:t>1.636</a:t>
                      </a:r>
                      <a:endParaRPr lang="en-US" sz="1100">
                        <a:effectLst/>
                        <a:latin typeface="Calibri"/>
                        <a:ea typeface="Calibri"/>
                        <a:cs typeface="Times New Roman"/>
                      </a:endParaRPr>
                    </a:p>
                  </a:txBody>
                  <a:tcPr marL="66442" marR="66442" marT="0" marB="0"/>
                </a:tc>
                <a:tc hMerge="1">
                  <a:txBody>
                    <a:bodyPr/>
                    <a:lstStyle/>
                    <a:p>
                      <a:endParaRPr lang="en-US"/>
                    </a:p>
                  </a:txBody>
                  <a:tcPr/>
                </a:tc>
                <a:tc>
                  <a:txBody>
                    <a:bodyPr/>
                    <a:lstStyle/>
                    <a:p>
                      <a:pPr marL="0" marR="0" algn="ctr">
                        <a:lnSpc>
                          <a:spcPct val="115000"/>
                        </a:lnSpc>
                        <a:spcBef>
                          <a:spcPts val="0"/>
                        </a:spcBef>
                        <a:spcAft>
                          <a:spcPts val="0"/>
                        </a:spcAft>
                      </a:pPr>
                      <a:r>
                        <a:rPr lang="en-US" sz="1200" dirty="0">
                          <a:effectLst/>
                        </a:rPr>
                        <a:t>-108</a:t>
                      </a:r>
                      <a:endParaRPr lang="en-US" sz="1100" dirty="0">
                        <a:effectLst/>
                        <a:latin typeface="Calibri"/>
                        <a:ea typeface="Calibri"/>
                        <a:cs typeface="Times New Roman"/>
                      </a:endParaRPr>
                    </a:p>
                  </a:txBody>
                  <a:tcPr marL="66442" marR="66442" marT="0" marB="0"/>
                </a:tc>
              </a:tr>
            </a:tbl>
          </a:graphicData>
        </a:graphic>
      </p:graphicFrame>
      <p:sp>
        <p:nvSpPr>
          <p:cNvPr id="7" name="Rectangle 6"/>
          <p:cNvSpPr/>
          <p:nvPr/>
        </p:nvSpPr>
        <p:spPr>
          <a:xfrm>
            <a:off x="457200" y="994608"/>
            <a:ext cx="9372600" cy="307777"/>
          </a:xfrm>
          <a:prstGeom prst="rect">
            <a:avLst/>
          </a:prstGeom>
        </p:spPr>
        <p:txBody>
          <a:bodyPr wrap="square">
            <a:spAutoFit/>
          </a:bodyPr>
          <a:lstStyle/>
          <a:p>
            <a:r>
              <a:rPr lang="en-US" sz="1400" i="1" dirty="0" smtClean="0">
                <a:solidFill>
                  <a:srgbClr val="000000"/>
                </a:solidFill>
                <a:latin typeface="Times New Roman" pitchFamily="18" charset="0"/>
                <a:ea typeface="Calibri" pitchFamily="34" charset="0"/>
                <a:cs typeface="Times New Roman" pitchFamily="18" charset="0"/>
              </a:rPr>
              <a:t>Comparison </a:t>
            </a:r>
            <a:r>
              <a:rPr lang="en-US" sz="1400" i="1" dirty="0">
                <a:solidFill>
                  <a:srgbClr val="000000"/>
                </a:solidFill>
                <a:latin typeface="Times New Roman" pitchFamily="18" charset="0"/>
                <a:ea typeface="Calibri" pitchFamily="34" charset="0"/>
                <a:cs typeface="Times New Roman" pitchFamily="18" charset="0"/>
              </a:rPr>
              <a:t>of Shock loss coefficient of straight branch for smooth duct, two-way split with literature standards</a:t>
            </a:r>
            <a:endParaRPr lang="en-US" sz="1400" dirty="0"/>
          </a:p>
        </p:txBody>
      </p:sp>
    </p:spTree>
    <p:extLst>
      <p:ext uri="{BB962C8B-B14F-4D97-AF65-F5344CB8AC3E}">
        <p14:creationId xmlns:p14="http://schemas.microsoft.com/office/powerpoint/2010/main" xmlns="" val="275410921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xmlns="" val="0"/>
              </a:ext>
            </a:extLst>
          </a:blip>
          <a:srcRect/>
          <a:stretch>
            <a:fillRect/>
          </a:stretch>
        </p:blipFill>
        <p:spPr bwMode="auto">
          <a:xfrm>
            <a:off x="2428875" y="2076450"/>
            <a:ext cx="4286250" cy="2705100"/>
          </a:xfrm>
          <a:prstGeom prst="rect">
            <a:avLst/>
          </a:prstGeom>
          <a:noFill/>
          <a:ln>
            <a:noFill/>
          </a:ln>
        </p:spPr>
      </p:pic>
    </p:spTree>
    <p:extLst>
      <p:ext uri="{BB962C8B-B14F-4D97-AF65-F5344CB8AC3E}">
        <p14:creationId xmlns:p14="http://schemas.microsoft.com/office/powerpoint/2010/main" xmlns="" val="17802893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xmlns="" val="0"/>
              </a:ext>
            </a:extLst>
          </a:blip>
          <a:srcRect/>
          <a:stretch>
            <a:fillRect/>
          </a:stretch>
        </p:blipFill>
        <p:spPr bwMode="auto">
          <a:xfrm>
            <a:off x="2057400" y="1828800"/>
            <a:ext cx="4905375" cy="3038475"/>
          </a:xfrm>
          <a:prstGeom prst="rect">
            <a:avLst/>
          </a:prstGeom>
          <a:noFill/>
          <a:ln>
            <a:noFill/>
          </a:ln>
        </p:spPr>
      </p:pic>
    </p:spTree>
    <p:extLst>
      <p:ext uri="{BB962C8B-B14F-4D97-AF65-F5344CB8AC3E}">
        <p14:creationId xmlns:p14="http://schemas.microsoft.com/office/powerpoint/2010/main" xmlns="" val="25596721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rotWithShape="1">
          <a:blip r:embed="rId2" cstate="print">
            <a:extLst>
              <a:ext uri="{28A0092B-C50C-407E-A947-70E740481C1C}">
                <a14:useLocalDpi xmlns:a14="http://schemas.microsoft.com/office/drawing/2010/main" xmlns="" val="0"/>
              </a:ext>
            </a:extLst>
          </a:blip>
          <a:srcRect t="2417"/>
          <a:stretch/>
        </p:blipFill>
        <p:spPr bwMode="auto">
          <a:xfrm>
            <a:off x="1676400" y="1676400"/>
            <a:ext cx="5486400" cy="3657600"/>
          </a:xfrm>
          <a:prstGeom prst="rect">
            <a:avLst/>
          </a:prstGeom>
          <a:noFill/>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22559844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mc:Choice xmlns:a14="http://schemas.microsoft.com/office/drawing/2010/main" xmlns=""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9444327"/>
                  </p:ext>
                </p:extLst>
              </p:nvPr>
            </p:nvGraphicFramePr>
            <p:xfrm>
              <a:off x="533400" y="990598"/>
              <a:ext cx="8153400" cy="5486402"/>
            </p:xfrm>
            <a:graphic>
              <a:graphicData uri="http://schemas.openxmlformats.org/drawingml/2006/table">
                <a:tbl>
                  <a:tblPr firstRow="1" firstCol="1" bandRow="1">
                    <a:tableStyleId>{5C22544A-7EE6-4342-B048-85BDC9FD1C3A}</a:tableStyleId>
                  </a:tblPr>
                  <a:tblGrid>
                    <a:gridCol w="1081470"/>
                    <a:gridCol w="1001800"/>
                    <a:gridCol w="1114524"/>
                    <a:gridCol w="992478"/>
                    <a:gridCol w="983154"/>
                    <a:gridCol w="972983"/>
                    <a:gridCol w="1014513"/>
                    <a:gridCol w="992478"/>
                  </a:tblGrid>
                  <a:tr h="1448740">
                    <a:tc>
                      <a:txBody>
                        <a:bodyPr/>
                        <a:lstStyle/>
                        <a:p>
                          <a:pPr marL="0" marR="0" algn="ctr">
                            <a:lnSpc>
                              <a:spcPct val="115000"/>
                            </a:lnSpc>
                            <a:spcBef>
                              <a:spcPts val="0"/>
                            </a:spcBef>
                            <a:spcAft>
                              <a:spcPts val="0"/>
                            </a:spcAft>
                          </a:pPr>
                          <a:r>
                            <a:rPr lang="en-US" sz="1200">
                              <a:effectLst/>
                            </a:rPr>
                            <a:t>Roughness (mm)</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Friction factor</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Theoretical losses (m)</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14:m>
                            <m:oMath xmlns:m="http://schemas.openxmlformats.org/officeDocument/2006/math">
                              <m:r>
                                <a:rPr lang="en-US" sz="1200">
                                  <a:effectLst/>
                                </a:rPr>
                                <m:t>∆</m:t>
                              </m:r>
                            </m:oMath>
                          </a14:m>
                          <a:r>
                            <a:rPr lang="en-US" sz="1200">
                              <a:effectLst/>
                            </a:rPr>
                            <a:t>H (Pa)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E1 (m)</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E2 (m)</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CFD losses(m)</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14:m>
                            <m:oMath xmlns:m="http://schemas.openxmlformats.org/officeDocument/2006/math">
                              <m:r>
                                <a:rPr lang="en-US" sz="1200">
                                  <a:effectLst/>
                                </a:rPr>
                                <m:t>∆</m:t>
                              </m:r>
                            </m:oMath>
                          </a14:m>
                          <a:r>
                            <a:rPr lang="en-US" sz="1200">
                              <a:effectLst/>
                            </a:rPr>
                            <a:t>H CFD (Pa)</a:t>
                          </a:r>
                          <a:endParaRPr lang="en-US" sz="1100">
                            <a:effectLst/>
                            <a:latin typeface="Calibri"/>
                            <a:ea typeface="Calibri"/>
                            <a:cs typeface="Times New Roman"/>
                          </a:endParaRPr>
                        </a:p>
                      </a:txBody>
                      <a:tcPr marL="68580" marR="68580" marT="0" marB="0"/>
                    </a:tc>
                  </a:tr>
                  <a:tr h="461649">
                    <a:tc>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8580" marR="68580" marT="0" marB="0"/>
                    </a:tc>
                  </a:tr>
                  <a:tr h="506813">
                    <a:tc>
                      <a:txBody>
                        <a:bodyPr/>
                        <a:lstStyle/>
                        <a:p>
                          <a:pPr marL="0" marR="0" algn="ctr">
                            <a:lnSpc>
                              <a:spcPct val="115000"/>
                            </a:lnSpc>
                            <a:spcBef>
                              <a:spcPts val="0"/>
                            </a:spcBef>
                            <a:spcAft>
                              <a:spcPts val="0"/>
                            </a:spcAft>
                          </a:pPr>
                          <a:r>
                            <a:rPr lang="en-US" sz="1200">
                              <a:effectLst/>
                            </a:rPr>
                            <a:t>8.92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0.0192</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3.13</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36.40</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6.50</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4.16</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2.34</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27.23</a:t>
                          </a:r>
                          <a:endParaRPr lang="en-US" sz="1100">
                            <a:effectLst/>
                            <a:latin typeface="Calibri"/>
                            <a:ea typeface="Calibri"/>
                            <a:cs typeface="Times New Roman"/>
                          </a:endParaRPr>
                        </a:p>
                      </a:txBody>
                      <a:tcPr marL="68580" marR="68580" marT="0" marB="0"/>
                    </a:tc>
                  </a:tr>
                  <a:tr h="506813">
                    <a:tc>
                      <a:txBody>
                        <a:bodyPr/>
                        <a:lstStyle/>
                        <a:p>
                          <a:pPr marL="0" marR="0" algn="ctr">
                            <a:lnSpc>
                              <a:spcPct val="115000"/>
                            </a:lnSpc>
                            <a:spcBef>
                              <a:spcPts val="0"/>
                            </a:spcBef>
                            <a:spcAft>
                              <a:spcPts val="0"/>
                            </a:spcAft>
                          </a:pPr>
                          <a:r>
                            <a:rPr lang="en-US" sz="1200">
                              <a:effectLst/>
                            </a:rPr>
                            <a:t>29.56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0.0261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4.25</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49.48</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7.67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4.35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3.31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38.56</a:t>
                          </a:r>
                          <a:endParaRPr lang="en-US" sz="1100">
                            <a:effectLst/>
                            <a:latin typeface="Calibri"/>
                            <a:ea typeface="Calibri"/>
                            <a:cs typeface="Times New Roman"/>
                          </a:endParaRPr>
                        </a:p>
                      </a:txBody>
                      <a:tcPr marL="68580" marR="68580" marT="0" marB="0"/>
                    </a:tc>
                  </a:tr>
                  <a:tr h="506813">
                    <a:tc>
                      <a:txBody>
                        <a:bodyPr/>
                        <a:lstStyle/>
                        <a:p>
                          <a:pPr marL="0" marR="0" algn="ctr">
                            <a:lnSpc>
                              <a:spcPct val="115000"/>
                            </a:lnSpc>
                            <a:spcBef>
                              <a:spcPts val="0"/>
                            </a:spcBef>
                            <a:spcAft>
                              <a:spcPts val="0"/>
                            </a:spcAft>
                          </a:pPr>
                          <a:r>
                            <a:rPr lang="en-US" sz="1200">
                              <a:effectLst/>
                            </a:rPr>
                            <a:t>136.88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0.0423</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6.89</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80.20</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10.05</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4.65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5.39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62.76</a:t>
                          </a:r>
                          <a:endParaRPr lang="en-US" sz="1100">
                            <a:effectLst/>
                            <a:latin typeface="Calibri"/>
                            <a:ea typeface="Calibri"/>
                            <a:cs typeface="Times New Roman"/>
                          </a:endParaRPr>
                        </a:p>
                      </a:txBody>
                      <a:tcPr marL="68580" marR="68580" marT="0" marB="0"/>
                    </a:tc>
                  </a:tr>
                  <a:tr h="506813">
                    <a:tc>
                      <a:txBody>
                        <a:bodyPr/>
                        <a:lstStyle/>
                        <a:p>
                          <a:pPr marL="0" marR="0" algn="ctr">
                            <a:lnSpc>
                              <a:spcPct val="115000"/>
                            </a:lnSpc>
                            <a:spcBef>
                              <a:spcPts val="0"/>
                            </a:spcBef>
                            <a:spcAft>
                              <a:spcPts val="0"/>
                            </a:spcAft>
                          </a:pPr>
                          <a:r>
                            <a:rPr lang="en-US" sz="1200">
                              <a:effectLst/>
                            </a:rPr>
                            <a:t>203.43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0.049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7.99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92.90</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10.97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4.73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6.24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72.56</a:t>
                          </a:r>
                          <a:endParaRPr lang="en-US" sz="1100">
                            <a:effectLst/>
                            <a:latin typeface="Calibri"/>
                            <a:ea typeface="Calibri"/>
                            <a:cs typeface="Times New Roman"/>
                          </a:endParaRPr>
                        </a:p>
                      </a:txBody>
                      <a:tcPr marL="68580" marR="68580" marT="0" marB="0"/>
                    </a:tc>
                  </a:tr>
                  <a:tr h="535135">
                    <a:tc>
                      <a:txBody>
                        <a:bodyPr/>
                        <a:lstStyle/>
                        <a:p>
                          <a:pPr marL="0" marR="0" algn="ctr">
                            <a:lnSpc>
                              <a:spcPct val="115000"/>
                            </a:lnSpc>
                            <a:spcBef>
                              <a:spcPts val="0"/>
                            </a:spcBef>
                            <a:spcAft>
                              <a:spcPts val="0"/>
                            </a:spcAft>
                          </a:pPr>
                          <a:r>
                            <a:rPr lang="en-US" sz="1200">
                              <a:effectLst/>
                            </a:rPr>
                            <a:t>410.90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0.0655</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10.68</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124.18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12.80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4.78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8.01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93.14</a:t>
                          </a:r>
                          <a:endParaRPr lang="en-US" sz="1100">
                            <a:effectLst/>
                            <a:latin typeface="Calibri"/>
                            <a:ea typeface="Calibri"/>
                            <a:cs typeface="Times New Roman"/>
                          </a:endParaRPr>
                        </a:p>
                      </a:txBody>
                      <a:tcPr marL="68580" marR="68580" marT="0" marB="0"/>
                    </a:tc>
                  </a:tr>
                  <a:tr h="506813">
                    <a:tc>
                      <a:txBody>
                        <a:bodyPr/>
                        <a:lstStyle/>
                        <a:p>
                          <a:pPr marL="0" marR="0" algn="ctr">
                            <a:lnSpc>
                              <a:spcPct val="115000"/>
                            </a:lnSpc>
                            <a:spcBef>
                              <a:spcPts val="0"/>
                            </a:spcBef>
                            <a:spcAft>
                              <a:spcPts val="0"/>
                            </a:spcAft>
                          </a:pPr>
                          <a:r>
                            <a:rPr lang="en-US" sz="1200">
                              <a:effectLst/>
                            </a:rPr>
                            <a:t>605.92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0.0784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12.78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148.64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13.37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4.70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8.67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100.85</a:t>
                          </a:r>
                          <a:endParaRPr lang="en-US" sz="1100">
                            <a:effectLst/>
                            <a:latin typeface="Calibri"/>
                            <a:ea typeface="Calibri"/>
                            <a:cs typeface="Times New Roman"/>
                          </a:endParaRPr>
                        </a:p>
                      </a:txBody>
                      <a:tcPr marL="68580" marR="68580" marT="0" marB="0"/>
                    </a:tc>
                  </a:tr>
                  <a:tr h="506813">
                    <a:tc>
                      <a:txBody>
                        <a:bodyPr/>
                        <a:lstStyle/>
                        <a:p>
                          <a:pPr marL="0" marR="0" algn="ctr">
                            <a:lnSpc>
                              <a:spcPct val="115000"/>
                            </a:lnSpc>
                            <a:spcBef>
                              <a:spcPts val="0"/>
                            </a:spcBef>
                            <a:spcAft>
                              <a:spcPts val="0"/>
                            </a:spcAft>
                          </a:pPr>
                          <a:r>
                            <a:rPr lang="en-US" sz="1200">
                              <a:effectLst/>
                            </a:rPr>
                            <a:t>799.89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0.0902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14.71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171.02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13.39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4.57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8.82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dirty="0">
                              <a:effectLst/>
                            </a:rPr>
                            <a:t>102.54</a:t>
                          </a:r>
                          <a:endParaRPr lang="en-US" sz="1100" dirty="0">
                            <a:effectLst/>
                            <a:latin typeface="Calibri"/>
                            <a:ea typeface="Calibri"/>
                            <a:cs typeface="Times New Roman"/>
                          </a:endParaRPr>
                        </a:p>
                      </a:txBody>
                      <a:tcPr marL="68580" marR="68580" marT="0" marB="0"/>
                    </a:tc>
                  </a:tr>
                </a:tbl>
              </a:graphicData>
            </a:graphic>
          </p:graphicFrame>
        </mc:Choice>
        <mc:Fallback>
          <p:graphicFrame>
            <p:nvGraphicFramePr>
              <p:cNvPr id="4" name="Content Placeholder 3"/>
              <p:cNvGraphicFramePr>
                <a:graphicFrameLocks noGrp="1"/>
              </p:cNvGraphicFramePr>
              <p:nvPr>
                <p:ph idx="1"/>
                <p:extLst>
                  <p:ext uri="{D42A27DB-BD31-4B8C-83A1-F6EECF244321}">
                    <p14:modId xmlns:p14="http://schemas.microsoft.com/office/powerpoint/2010/main" xmlns="" val="1209444327"/>
                  </p:ext>
                </p:extLst>
              </p:nvPr>
            </p:nvGraphicFramePr>
            <p:xfrm>
              <a:off x="533400" y="990598"/>
              <a:ext cx="8153400" cy="5486402"/>
            </p:xfrm>
            <a:graphic>
              <a:graphicData uri="http://schemas.openxmlformats.org/drawingml/2006/table">
                <a:tbl>
                  <a:tblPr firstRow="1" firstCol="1" bandRow="1">
                    <a:tableStyleId>{5C22544A-7EE6-4342-B048-85BDC9FD1C3A}</a:tableStyleId>
                  </a:tblPr>
                  <a:tblGrid>
                    <a:gridCol w="1081470"/>
                    <a:gridCol w="1001800"/>
                    <a:gridCol w="1114524"/>
                    <a:gridCol w="992478"/>
                    <a:gridCol w="983154"/>
                    <a:gridCol w="972983"/>
                    <a:gridCol w="1014513"/>
                    <a:gridCol w="992478"/>
                  </a:tblGrid>
                  <a:tr h="1448740">
                    <a:tc>
                      <a:txBody>
                        <a:bodyPr/>
                        <a:lstStyle/>
                        <a:p>
                          <a:pPr marL="0" marR="0" algn="ctr">
                            <a:lnSpc>
                              <a:spcPct val="115000"/>
                            </a:lnSpc>
                            <a:spcBef>
                              <a:spcPts val="0"/>
                            </a:spcBef>
                            <a:spcAft>
                              <a:spcPts val="0"/>
                            </a:spcAft>
                          </a:pPr>
                          <a:r>
                            <a:rPr lang="en-US" sz="1200">
                              <a:effectLst/>
                            </a:rPr>
                            <a:t>Roughness (mm)</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Friction factor</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Theoretical losses (m)</a:t>
                          </a:r>
                          <a:endParaRPr lang="en-US" sz="1100">
                            <a:effectLst/>
                            <a:latin typeface="Calibri"/>
                            <a:ea typeface="Calibri"/>
                            <a:cs typeface="Times New Roman"/>
                          </a:endParaRPr>
                        </a:p>
                      </a:txBody>
                      <a:tcPr marL="68580" marR="68580" marT="0" marB="0"/>
                    </a:tc>
                    <a:tc>
                      <a:txBody>
                        <a:bodyPr/>
                        <a:lstStyle/>
                        <a:p>
                          <a:endParaRPr lang="en-US"/>
                        </a:p>
                      </a:txBody>
                      <a:tcPr marL="68580" marR="68580" marT="0" marB="0">
                        <a:blipFill rotWithShape="1">
                          <a:blip r:embed="rId2"/>
                          <a:stretch>
                            <a:fillRect l="-322086" t="-2101" r="-398773" b="-278571"/>
                          </a:stretch>
                        </a:blipFill>
                      </a:tcPr>
                    </a:tc>
                    <a:tc>
                      <a:txBody>
                        <a:bodyPr/>
                        <a:lstStyle/>
                        <a:p>
                          <a:pPr marL="0" marR="0" algn="ctr">
                            <a:lnSpc>
                              <a:spcPct val="115000"/>
                            </a:lnSpc>
                            <a:spcBef>
                              <a:spcPts val="0"/>
                            </a:spcBef>
                            <a:spcAft>
                              <a:spcPts val="0"/>
                            </a:spcAft>
                          </a:pPr>
                          <a:r>
                            <a:rPr lang="en-US" sz="1200">
                              <a:effectLst/>
                            </a:rPr>
                            <a:t>E1 (m)</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E2 (m)</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CFD losses(m)</a:t>
                          </a:r>
                          <a:endParaRPr lang="en-US" sz="1100">
                            <a:effectLst/>
                            <a:latin typeface="Calibri"/>
                            <a:ea typeface="Calibri"/>
                            <a:cs typeface="Times New Roman"/>
                          </a:endParaRPr>
                        </a:p>
                      </a:txBody>
                      <a:tcPr marL="68580" marR="68580" marT="0" marB="0"/>
                    </a:tc>
                    <a:tc>
                      <a:txBody>
                        <a:bodyPr/>
                        <a:lstStyle/>
                        <a:p>
                          <a:endParaRPr lang="en-US"/>
                        </a:p>
                      </a:txBody>
                      <a:tcPr marL="68580" marR="68580" marT="0" marB="0">
                        <a:blipFill rotWithShape="1">
                          <a:blip r:embed="rId2"/>
                          <a:stretch>
                            <a:fillRect l="-720859" t="-2101" b="-278571"/>
                          </a:stretch>
                        </a:blipFill>
                      </a:tcPr>
                    </a:tc>
                  </a:tr>
                  <a:tr h="461649">
                    <a:tc>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 </a:t>
                          </a:r>
                          <a:endParaRPr lang="en-US" sz="1100">
                            <a:effectLst/>
                            <a:latin typeface="Calibri"/>
                            <a:ea typeface="Calibri"/>
                            <a:cs typeface="Times New Roman"/>
                          </a:endParaRPr>
                        </a:p>
                      </a:txBody>
                      <a:tcPr marL="68580" marR="68580" marT="0" marB="0"/>
                    </a:tc>
                  </a:tr>
                  <a:tr h="506813">
                    <a:tc>
                      <a:txBody>
                        <a:bodyPr/>
                        <a:lstStyle/>
                        <a:p>
                          <a:pPr marL="0" marR="0" algn="ctr">
                            <a:lnSpc>
                              <a:spcPct val="115000"/>
                            </a:lnSpc>
                            <a:spcBef>
                              <a:spcPts val="0"/>
                            </a:spcBef>
                            <a:spcAft>
                              <a:spcPts val="0"/>
                            </a:spcAft>
                          </a:pPr>
                          <a:r>
                            <a:rPr lang="en-US" sz="1200">
                              <a:effectLst/>
                            </a:rPr>
                            <a:t>8.92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0.0192</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3.13</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36.40</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6.50</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4.16</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2.34</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27.23</a:t>
                          </a:r>
                          <a:endParaRPr lang="en-US" sz="1100">
                            <a:effectLst/>
                            <a:latin typeface="Calibri"/>
                            <a:ea typeface="Calibri"/>
                            <a:cs typeface="Times New Roman"/>
                          </a:endParaRPr>
                        </a:p>
                      </a:txBody>
                      <a:tcPr marL="68580" marR="68580" marT="0" marB="0"/>
                    </a:tc>
                  </a:tr>
                  <a:tr h="506813">
                    <a:tc>
                      <a:txBody>
                        <a:bodyPr/>
                        <a:lstStyle/>
                        <a:p>
                          <a:pPr marL="0" marR="0" algn="ctr">
                            <a:lnSpc>
                              <a:spcPct val="115000"/>
                            </a:lnSpc>
                            <a:spcBef>
                              <a:spcPts val="0"/>
                            </a:spcBef>
                            <a:spcAft>
                              <a:spcPts val="0"/>
                            </a:spcAft>
                          </a:pPr>
                          <a:r>
                            <a:rPr lang="en-US" sz="1200">
                              <a:effectLst/>
                            </a:rPr>
                            <a:t>29.56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0.0261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4.25</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49.48</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7.67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4.35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3.31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38.56</a:t>
                          </a:r>
                          <a:endParaRPr lang="en-US" sz="1100">
                            <a:effectLst/>
                            <a:latin typeface="Calibri"/>
                            <a:ea typeface="Calibri"/>
                            <a:cs typeface="Times New Roman"/>
                          </a:endParaRPr>
                        </a:p>
                      </a:txBody>
                      <a:tcPr marL="68580" marR="68580" marT="0" marB="0"/>
                    </a:tc>
                  </a:tr>
                  <a:tr h="506813">
                    <a:tc>
                      <a:txBody>
                        <a:bodyPr/>
                        <a:lstStyle/>
                        <a:p>
                          <a:pPr marL="0" marR="0" algn="ctr">
                            <a:lnSpc>
                              <a:spcPct val="115000"/>
                            </a:lnSpc>
                            <a:spcBef>
                              <a:spcPts val="0"/>
                            </a:spcBef>
                            <a:spcAft>
                              <a:spcPts val="0"/>
                            </a:spcAft>
                          </a:pPr>
                          <a:r>
                            <a:rPr lang="en-US" sz="1200">
                              <a:effectLst/>
                            </a:rPr>
                            <a:t>136.88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0.0423</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6.89</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80.20</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10.05</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4.65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5.39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62.76</a:t>
                          </a:r>
                          <a:endParaRPr lang="en-US" sz="1100">
                            <a:effectLst/>
                            <a:latin typeface="Calibri"/>
                            <a:ea typeface="Calibri"/>
                            <a:cs typeface="Times New Roman"/>
                          </a:endParaRPr>
                        </a:p>
                      </a:txBody>
                      <a:tcPr marL="68580" marR="68580" marT="0" marB="0"/>
                    </a:tc>
                  </a:tr>
                  <a:tr h="506813">
                    <a:tc>
                      <a:txBody>
                        <a:bodyPr/>
                        <a:lstStyle/>
                        <a:p>
                          <a:pPr marL="0" marR="0" algn="ctr">
                            <a:lnSpc>
                              <a:spcPct val="115000"/>
                            </a:lnSpc>
                            <a:spcBef>
                              <a:spcPts val="0"/>
                            </a:spcBef>
                            <a:spcAft>
                              <a:spcPts val="0"/>
                            </a:spcAft>
                          </a:pPr>
                          <a:r>
                            <a:rPr lang="en-US" sz="1200">
                              <a:effectLst/>
                            </a:rPr>
                            <a:t>203.43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0.049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7.99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92.90</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10.97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4.73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6.24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72.56</a:t>
                          </a:r>
                          <a:endParaRPr lang="en-US" sz="1100">
                            <a:effectLst/>
                            <a:latin typeface="Calibri"/>
                            <a:ea typeface="Calibri"/>
                            <a:cs typeface="Times New Roman"/>
                          </a:endParaRPr>
                        </a:p>
                      </a:txBody>
                      <a:tcPr marL="68580" marR="68580" marT="0" marB="0"/>
                    </a:tc>
                  </a:tr>
                  <a:tr h="535135">
                    <a:tc>
                      <a:txBody>
                        <a:bodyPr/>
                        <a:lstStyle/>
                        <a:p>
                          <a:pPr marL="0" marR="0" algn="ctr">
                            <a:lnSpc>
                              <a:spcPct val="115000"/>
                            </a:lnSpc>
                            <a:spcBef>
                              <a:spcPts val="0"/>
                            </a:spcBef>
                            <a:spcAft>
                              <a:spcPts val="0"/>
                            </a:spcAft>
                          </a:pPr>
                          <a:r>
                            <a:rPr lang="en-US" sz="1200">
                              <a:effectLst/>
                            </a:rPr>
                            <a:t>410.90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0.0655</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10.68</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124.18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12.80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4.78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8.01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93.14</a:t>
                          </a:r>
                          <a:endParaRPr lang="en-US" sz="1100">
                            <a:effectLst/>
                            <a:latin typeface="Calibri"/>
                            <a:ea typeface="Calibri"/>
                            <a:cs typeface="Times New Roman"/>
                          </a:endParaRPr>
                        </a:p>
                      </a:txBody>
                      <a:tcPr marL="68580" marR="68580" marT="0" marB="0"/>
                    </a:tc>
                  </a:tr>
                  <a:tr h="506813">
                    <a:tc>
                      <a:txBody>
                        <a:bodyPr/>
                        <a:lstStyle/>
                        <a:p>
                          <a:pPr marL="0" marR="0" algn="ctr">
                            <a:lnSpc>
                              <a:spcPct val="115000"/>
                            </a:lnSpc>
                            <a:spcBef>
                              <a:spcPts val="0"/>
                            </a:spcBef>
                            <a:spcAft>
                              <a:spcPts val="0"/>
                            </a:spcAft>
                          </a:pPr>
                          <a:r>
                            <a:rPr lang="en-US" sz="1200">
                              <a:effectLst/>
                            </a:rPr>
                            <a:t>605.92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0.0784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12.78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148.64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13.37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4.70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8.67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100.85</a:t>
                          </a:r>
                          <a:endParaRPr lang="en-US" sz="1100">
                            <a:effectLst/>
                            <a:latin typeface="Calibri"/>
                            <a:ea typeface="Calibri"/>
                            <a:cs typeface="Times New Roman"/>
                          </a:endParaRPr>
                        </a:p>
                      </a:txBody>
                      <a:tcPr marL="68580" marR="68580" marT="0" marB="0"/>
                    </a:tc>
                  </a:tr>
                  <a:tr h="506813">
                    <a:tc>
                      <a:txBody>
                        <a:bodyPr/>
                        <a:lstStyle/>
                        <a:p>
                          <a:pPr marL="0" marR="0" algn="ctr">
                            <a:lnSpc>
                              <a:spcPct val="115000"/>
                            </a:lnSpc>
                            <a:spcBef>
                              <a:spcPts val="0"/>
                            </a:spcBef>
                            <a:spcAft>
                              <a:spcPts val="0"/>
                            </a:spcAft>
                          </a:pPr>
                          <a:r>
                            <a:rPr lang="en-US" sz="1200">
                              <a:effectLst/>
                            </a:rPr>
                            <a:t>799.89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0.0902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14.71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171.02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13.39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4.57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rPr>
                            <a:t>8.82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dirty="0">
                              <a:effectLst/>
                            </a:rPr>
                            <a:t>102.54</a:t>
                          </a:r>
                          <a:endParaRPr lang="en-US" sz="1100" dirty="0">
                            <a:effectLst/>
                            <a:latin typeface="Calibri"/>
                            <a:ea typeface="Calibri"/>
                            <a:cs typeface="Times New Roman"/>
                          </a:endParaRPr>
                        </a:p>
                      </a:txBody>
                      <a:tcPr marL="68580" marR="68580" marT="0" marB="0"/>
                    </a:tc>
                  </a:tr>
                </a:tbl>
              </a:graphicData>
            </a:graphic>
          </p:graphicFrame>
        </mc:Fallback>
      </mc:AlternateContent>
      <p:sp>
        <p:nvSpPr>
          <p:cNvPr id="5" name="Rectangle 1"/>
          <p:cNvSpPr>
            <a:spLocks noChangeArrowheads="1"/>
          </p:cNvSpPr>
          <p:nvPr/>
        </p:nvSpPr>
        <p:spPr bwMode="auto">
          <a:xfrm>
            <a:off x="990600" y="591235"/>
            <a:ext cx="5748112"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1"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Calculation results</a:t>
            </a:r>
            <a:r>
              <a:rPr kumimoji="0" lang="en-US" b="0" i="1" u="none" strike="noStrike" cap="none" normalizeH="0" dirty="0" smtClean="0">
                <a:ln>
                  <a:noFill/>
                </a:ln>
                <a:solidFill>
                  <a:srgbClr val="000000"/>
                </a:solidFill>
                <a:effectLst/>
                <a:latin typeface="Times New Roman" pitchFamily="18" charset="0"/>
                <a:ea typeface="Calibri" pitchFamily="34" charset="0"/>
                <a:cs typeface="Times New Roman" pitchFamily="18" charset="0"/>
              </a:rPr>
              <a:t> </a:t>
            </a:r>
            <a:r>
              <a:rPr kumimoji="0" lang="en-US" b="0" i="1"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(10 m of diameter and 8 m/s of velocity).</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4074036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xmlns="" val="997476183"/>
              </p:ext>
            </p:extLst>
          </p:nvPr>
        </p:nvGraphicFramePr>
        <p:xfrm>
          <a:off x="762000" y="438666"/>
          <a:ext cx="7239000" cy="596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981200" y="3053834"/>
            <a:ext cx="1676400" cy="369332"/>
          </a:xfrm>
          <a:prstGeom prst="rect">
            <a:avLst/>
          </a:prstGeom>
          <a:noFill/>
        </p:spPr>
        <p:txBody>
          <a:bodyPr wrap="square" rtlCol="0">
            <a:spAutoFit/>
          </a:bodyPr>
          <a:lstStyle/>
          <a:p>
            <a:r>
              <a:rPr lang="en-US" dirty="0" smtClean="0">
                <a:solidFill>
                  <a:schemeClr val="bg1"/>
                </a:solidFill>
              </a:rPr>
              <a:t>Pressure Losses</a:t>
            </a:r>
            <a:endParaRPr lang="en-US" dirty="0">
              <a:solidFill>
                <a:schemeClr val="bg1"/>
              </a:solidFill>
            </a:endParaRPr>
          </a:p>
        </p:txBody>
      </p:sp>
      <p:sp>
        <p:nvSpPr>
          <p:cNvPr id="2" name="Slide Number Placeholder 1"/>
          <p:cNvSpPr>
            <a:spLocks noGrp="1"/>
          </p:cNvSpPr>
          <p:nvPr>
            <p:ph type="sldNum" sz="quarter" idx="12"/>
          </p:nvPr>
        </p:nvSpPr>
        <p:spPr/>
        <p:txBody>
          <a:bodyPr/>
          <a:lstStyle/>
          <a:p>
            <a:fld id="{4A42A931-2C42-41EF-8871-52299C7FFE7E}" type="slidenum">
              <a:rPr lang="en-US" smtClean="0"/>
              <a:pPr/>
              <a:t>8</a:t>
            </a:fld>
            <a:endParaRPr lang="en-US"/>
          </a:p>
        </p:txBody>
      </p:sp>
    </p:spTree>
    <p:extLst>
      <p:ext uri="{BB962C8B-B14F-4D97-AF65-F5344CB8AC3E}">
        <p14:creationId xmlns:p14="http://schemas.microsoft.com/office/powerpoint/2010/main" xmlns="" val="1502926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024744" cy="1143000"/>
          </a:xfrm>
        </p:spPr>
        <p:txBody>
          <a:bodyPr>
            <a:normAutofit fontScale="90000"/>
          </a:bodyPr>
          <a:lstStyle/>
          <a:p>
            <a:r>
              <a:rPr lang="en-US" dirty="0" smtClean="0"/>
              <a:t>Pressure Losses Due To Friction</a:t>
            </a:r>
            <a:endParaRPr lang="en-US" dirty="0"/>
          </a:p>
        </p:txBody>
      </p:sp>
      <p:sp>
        <p:nvSpPr>
          <p:cNvPr id="3" name="Content Placeholder 2"/>
          <p:cNvSpPr>
            <a:spLocks noGrp="1"/>
          </p:cNvSpPr>
          <p:nvPr>
            <p:ph idx="1"/>
          </p:nvPr>
        </p:nvSpPr>
        <p:spPr>
          <a:xfrm>
            <a:off x="533400" y="1752600"/>
            <a:ext cx="7924800" cy="4648200"/>
          </a:xfrm>
        </p:spPr>
        <p:txBody>
          <a:bodyPr>
            <a:normAutofit fontScale="92500" lnSpcReduction="20000"/>
          </a:bodyPr>
          <a:lstStyle/>
          <a:p>
            <a:r>
              <a:rPr lang="en-US" dirty="0"/>
              <a:t>T</a:t>
            </a:r>
            <a:r>
              <a:rPr lang="en-US" dirty="0" smtClean="0"/>
              <a:t>he </a:t>
            </a:r>
            <a:r>
              <a:rPr lang="en-US" dirty="0"/>
              <a:t>major part of the pressure losses in almost any type of air-flow </a:t>
            </a:r>
            <a:r>
              <a:rPr lang="en-US" dirty="0" smtClean="0"/>
              <a:t>system.</a:t>
            </a:r>
          </a:p>
          <a:p>
            <a:endParaRPr lang="en-US" dirty="0" smtClean="0"/>
          </a:p>
          <a:p>
            <a:r>
              <a:rPr lang="en-US" dirty="0"/>
              <a:t>In mechanically ventilated </a:t>
            </a:r>
            <a:r>
              <a:rPr lang="en-US" dirty="0" smtClean="0"/>
              <a:t>mines </a:t>
            </a:r>
            <a:r>
              <a:rPr lang="en-US" dirty="0"/>
              <a:t>the friction losses in the main airways often account for 70 to 90 percent of the total pressure loss sustained in the </a:t>
            </a:r>
            <a:r>
              <a:rPr lang="en-US" dirty="0" smtClean="0"/>
              <a:t>system.</a:t>
            </a:r>
          </a:p>
          <a:p>
            <a:endParaRPr lang="en-US" dirty="0" smtClean="0"/>
          </a:p>
          <a:p>
            <a:r>
              <a:rPr lang="en-US" dirty="0"/>
              <a:t>The only  accurate  way  to determine  the  friction  factor  for  a  given  air-way  is  to  compute  it  from  pressure  drop  and  air quantity  measurement underground</a:t>
            </a:r>
            <a:r>
              <a:rPr lang="en-US" dirty="0" smtClean="0"/>
              <a:t>.</a:t>
            </a:r>
          </a:p>
          <a:p>
            <a:endParaRPr lang="en-US" dirty="0" smtClean="0"/>
          </a:p>
          <a:p>
            <a:r>
              <a:rPr lang="en-US" dirty="0"/>
              <a:t>They are therefore of considerably greater practical importance than the shock losses as far as </a:t>
            </a:r>
            <a:r>
              <a:rPr lang="en-US" dirty="0" smtClean="0"/>
              <a:t>mines </a:t>
            </a:r>
            <a:r>
              <a:rPr lang="en-US" dirty="0"/>
              <a:t>are </a:t>
            </a:r>
            <a:r>
              <a:rPr lang="en-US" dirty="0" smtClean="0"/>
              <a:t>concerned.</a:t>
            </a:r>
          </a:p>
        </p:txBody>
      </p:sp>
      <p:sp>
        <p:nvSpPr>
          <p:cNvPr id="4" name="Slide Number Placeholder 3"/>
          <p:cNvSpPr>
            <a:spLocks noGrp="1"/>
          </p:cNvSpPr>
          <p:nvPr>
            <p:ph type="sldNum" sz="quarter" idx="12"/>
          </p:nvPr>
        </p:nvSpPr>
        <p:spPr/>
        <p:txBody>
          <a:bodyPr/>
          <a:lstStyle/>
          <a:p>
            <a:fld id="{4A42A931-2C42-41EF-8871-52299C7FFE7E}" type="slidenum">
              <a:rPr lang="en-US" smtClean="0"/>
              <a:pPr/>
              <a:t>9</a:t>
            </a:fld>
            <a:endParaRPr lang="en-US"/>
          </a:p>
        </p:txBody>
      </p:sp>
    </p:spTree>
    <p:extLst>
      <p:ext uri="{BB962C8B-B14F-4D97-AF65-F5344CB8AC3E}">
        <p14:creationId xmlns:p14="http://schemas.microsoft.com/office/powerpoint/2010/main" xmlns="" val="252064231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442</TotalTime>
  <Words>3157</Words>
  <Application>Microsoft Office PowerPoint</Application>
  <PresentationFormat>On-screen Show (4:3)</PresentationFormat>
  <Paragraphs>695</Paragraphs>
  <Slides>74</Slides>
  <Notes>2</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Austin</vt:lpstr>
      <vt:lpstr>Slide 1</vt:lpstr>
      <vt:lpstr>Determination of Shock losses and Pressure losses in U/G mine openings.</vt:lpstr>
      <vt:lpstr>Contents:</vt:lpstr>
      <vt:lpstr>Objective</vt:lpstr>
      <vt:lpstr>Scope Of the Project</vt:lpstr>
      <vt:lpstr>INTRODUCTION</vt:lpstr>
      <vt:lpstr>Sources of resistance to the flow of a fluid in a pipe:</vt:lpstr>
      <vt:lpstr>Slide 8</vt:lpstr>
      <vt:lpstr>Pressure Losses Due To Friction</vt:lpstr>
      <vt:lpstr>Slide 10</vt:lpstr>
      <vt:lpstr>Slide 11</vt:lpstr>
      <vt:lpstr>Bureau of Mines schedule  of  friction  factors  for  mine airways </vt:lpstr>
      <vt:lpstr>        Shock Pressure Losses </vt:lpstr>
      <vt:lpstr>Calculating Shock Losses There are three methods for estimating shock losses: </vt:lpstr>
      <vt:lpstr>Slide 15</vt:lpstr>
      <vt:lpstr>Table: Equivalent Lengths for Various Sources of Shock Loss </vt:lpstr>
      <vt:lpstr>Types of Mine Openings and Configurations Contributing to Losses in an Underground Mine </vt:lpstr>
      <vt:lpstr>PRESSURE LOSSES ACROSS DIFFERENT MINE OPENINGS AND CONFIGURATION</vt:lpstr>
      <vt:lpstr>The Mine configurations considered for simulations are:</vt:lpstr>
      <vt:lpstr>CFD STUDY</vt:lpstr>
      <vt:lpstr>WHAT IS CFD? </vt:lpstr>
      <vt:lpstr>DISCRETIZATION METHODS IN CFD</vt:lpstr>
      <vt:lpstr> HOW IS THE WORKING DONE IN CFD </vt:lpstr>
      <vt:lpstr>Slide 24</vt:lpstr>
      <vt:lpstr>CFD ANALYSIS </vt:lpstr>
      <vt:lpstr>Slide 26</vt:lpstr>
      <vt:lpstr>MESHING – Design of Configurations using GAMBIT </vt:lpstr>
      <vt:lpstr>Slide 28</vt:lpstr>
      <vt:lpstr>Slide 29</vt:lpstr>
      <vt:lpstr>Slide 30</vt:lpstr>
      <vt:lpstr>Slide 31</vt:lpstr>
      <vt:lpstr>Slide 32</vt:lpstr>
      <vt:lpstr>Slide 33</vt:lpstr>
      <vt:lpstr>Gradual Expansion And Contraction</vt:lpstr>
      <vt:lpstr>Shaft Bottom</vt:lpstr>
      <vt:lpstr>CFD SIMULATION- FLUENT Analysis</vt:lpstr>
      <vt:lpstr>Initial Inputs</vt:lpstr>
      <vt:lpstr>Tunnels</vt:lpstr>
      <vt:lpstr>Slide 39</vt:lpstr>
      <vt:lpstr>Simulation Results for Gradual Contraction</vt:lpstr>
      <vt:lpstr>Slide 41</vt:lpstr>
      <vt:lpstr>Simulation Results for Gradual Expansion</vt:lpstr>
      <vt:lpstr>Slide 43</vt:lpstr>
      <vt:lpstr>Simulation Results for a Mine Regulator</vt:lpstr>
      <vt:lpstr>Slide 45</vt:lpstr>
      <vt:lpstr>Simulation Results for Shaft Bottom</vt:lpstr>
      <vt:lpstr>Slide 47</vt:lpstr>
      <vt:lpstr>Slide 48</vt:lpstr>
      <vt:lpstr>Results and Comparison</vt:lpstr>
      <vt:lpstr>Slide 50</vt:lpstr>
      <vt:lpstr>Slide 51</vt:lpstr>
      <vt:lpstr>Conclusion</vt:lpstr>
      <vt:lpstr>Slide 53</vt:lpstr>
      <vt:lpstr>Future Scope Of Studies</vt:lpstr>
      <vt:lpstr>References: </vt:lpstr>
      <vt:lpstr>Slide 56</vt:lpstr>
      <vt:lpstr>THANK YOU!!</vt:lpstr>
      <vt:lpstr>BACK UP SLIDES</vt:lpstr>
      <vt:lpstr>Slide 59</vt:lpstr>
      <vt:lpstr>They also recommend the following procedure for its use: </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Determination of Shock losses and Pressure losses in U/G mine openings.</dc:title>
  <dc:creator>Prasun</dc:creator>
  <cp:lastModifiedBy>rcc</cp:lastModifiedBy>
  <cp:revision>35</cp:revision>
  <dcterms:created xsi:type="dcterms:W3CDTF">2012-05-13T11:31:11Z</dcterms:created>
  <dcterms:modified xsi:type="dcterms:W3CDTF">2018-09-12T10:38:43Z</dcterms:modified>
</cp:coreProperties>
</file>